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0" r:id="rId2"/>
    <p:sldId id="271" r:id="rId3"/>
    <p:sldId id="272" r:id="rId4"/>
    <p:sldId id="273" r:id="rId5"/>
    <p:sldId id="325" r:id="rId6"/>
    <p:sldId id="274" r:id="rId7"/>
    <p:sldId id="275" r:id="rId8"/>
    <p:sldId id="276" r:id="rId9"/>
    <p:sldId id="277" r:id="rId10"/>
    <p:sldId id="278" r:id="rId11"/>
    <p:sldId id="327" r:id="rId12"/>
    <p:sldId id="279" r:id="rId13"/>
    <p:sldId id="316" r:id="rId14"/>
    <p:sldId id="281" r:id="rId15"/>
    <p:sldId id="317" r:id="rId16"/>
    <p:sldId id="326" r:id="rId17"/>
    <p:sldId id="283" r:id="rId18"/>
    <p:sldId id="318" r:id="rId19"/>
    <p:sldId id="285" r:id="rId20"/>
    <p:sldId id="319" r:id="rId21"/>
    <p:sldId id="328" r:id="rId22"/>
    <p:sldId id="287" r:id="rId23"/>
    <p:sldId id="288" r:id="rId24"/>
    <p:sldId id="329" r:id="rId25"/>
    <p:sldId id="289" r:id="rId26"/>
    <p:sldId id="336" r:id="rId27"/>
    <p:sldId id="291" r:id="rId28"/>
    <p:sldId id="337" r:id="rId29"/>
    <p:sldId id="293" r:id="rId30"/>
    <p:sldId id="294" r:id="rId31"/>
    <p:sldId id="330" r:id="rId32"/>
    <p:sldId id="295" r:id="rId33"/>
    <p:sldId id="296" r:id="rId34"/>
    <p:sldId id="331" r:id="rId35"/>
    <p:sldId id="297" r:id="rId36"/>
    <p:sldId id="298" r:id="rId37"/>
    <p:sldId id="299" r:id="rId38"/>
    <p:sldId id="320" r:id="rId39"/>
    <p:sldId id="301" r:id="rId40"/>
    <p:sldId id="332" r:id="rId41"/>
    <p:sldId id="302" r:id="rId42"/>
    <p:sldId id="321" r:id="rId43"/>
    <p:sldId id="304" r:id="rId44"/>
    <p:sldId id="333" r:id="rId45"/>
    <p:sldId id="305" r:id="rId46"/>
    <p:sldId id="322" r:id="rId47"/>
    <p:sldId id="307" r:id="rId48"/>
    <p:sldId id="334" r:id="rId49"/>
    <p:sldId id="308" r:id="rId50"/>
    <p:sldId id="323" r:id="rId51"/>
    <p:sldId id="310" r:id="rId52"/>
    <p:sldId id="335" r:id="rId53"/>
    <p:sldId id="311" r:id="rId54"/>
    <p:sldId id="324" r:id="rId55"/>
    <p:sldId id="313" r:id="rId56"/>
    <p:sldId id="314" r:id="rId57"/>
    <p:sldId id="267" r:id="rId58"/>
  </p:sldIdLst>
  <p:sldSz cx="9144000" cy="6858000" type="screen4x3"/>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5472" userDrawn="1">
          <p15:clr>
            <a:srgbClr val="A4A3A4"/>
          </p15:clr>
        </p15:guide>
        <p15:guide id="3" pos="2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99" autoAdjust="0"/>
    <p:restoredTop sz="86006" autoAdjust="0"/>
  </p:normalViewPr>
  <p:slideViewPr>
    <p:cSldViewPr>
      <p:cViewPr varScale="1">
        <p:scale>
          <a:sx n="99" d="100"/>
          <a:sy n="99" d="100"/>
        </p:scale>
        <p:origin x="184" y="528"/>
      </p:cViewPr>
      <p:guideLst>
        <p:guide orient="horz" pos="912"/>
        <p:guide pos="5472"/>
        <p:guide pos="288"/>
      </p:guideLst>
    </p:cSldViewPr>
  </p:slideViewPr>
  <p:outlineViewPr>
    <p:cViewPr>
      <p:scale>
        <a:sx n="33" d="100"/>
        <a:sy n="33" d="100"/>
      </p:scale>
      <p:origin x="0" y="-10856"/>
    </p:cViewPr>
  </p:outlineViewPr>
  <p:notesTextViewPr>
    <p:cViewPr>
      <p:scale>
        <a:sx n="1" d="1"/>
        <a:sy n="1" d="1"/>
      </p:scale>
      <p:origin x="0" y="0"/>
    </p:cViewPr>
  </p:notesTextViewPr>
  <p:sorterViewPr>
    <p:cViewPr>
      <p:scale>
        <a:sx n="66" d="100"/>
        <a:sy n="66" d="100"/>
      </p:scale>
      <p:origin x="0" y="0"/>
    </p:cViewPr>
  </p:sorterViewPr>
  <p:notesViewPr>
    <p:cSldViewPr>
      <p:cViewPr>
        <p:scale>
          <a:sx n="168" d="100"/>
          <a:sy n="168" d="100"/>
        </p:scale>
        <p:origin x="688" y="-46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pPr/>
              <a:t>2/24/20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pPr/>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74861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887054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976650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819165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95358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62286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83734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7673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110778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39467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96768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270510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25439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423542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836194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38784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73745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998986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66462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61874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57421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85828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39763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0077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097524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1617"/>
            <a:ext cx="3276600" cy="339697"/>
          </a:xfrm>
          <a:prstGeom prst="rect">
            <a:avLst/>
          </a:prstGeom>
        </p:spPr>
      </p:pic>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o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65105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ebsite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673846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Demonstration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520698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 y="2895600"/>
            <a:ext cx="7019110" cy="437133"/>
          </a:xfrm>
          <a:prstGeom prst="rect">
            <a:avLst/>
          </a:prstGeom>
        </p:spPr>
      </p:pic>
    </p:spTree>
    <p:extLst>
      <p:ext uri="{BB962C8B-B14F-4D97-AF65-F5344CB8AC3E}">
        <p14:creationId xmlns:p14="http://schemas.microsoft.com/office/powerpoint/2010/main" val="313831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hasCustomPrompt="1"/>
          </p:nvPr>
        </p:nvSpPr>
        <p:spPr/>
        <p:txBody>
          <a:bodyPr>
            <a:noAutofit/>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849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Title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3" name="Text Placeholder 2"/>
          <p:cNvSpPr>
            <a:spLocks noGrp="1"/>
          </p:cNvSpPr>
          <p:nvPr>
            <p:ph type="body" idx="1" hasCustomPrompt="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p:cNvSpPr>
            <a:spLocks noGrp="1"/>
          </p:cNvSpPr>
          <p:nvPr>
            <p:ph sz="half" idx="2" hasCustomPrompt="1"/>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p:cNvSpPr>
            <a:spLocks noGrp="1"/>
          </p:cNvSpPr>
          <p:nvPr>
            <p:ph sz="quarter" idx="4" hasCustomPrompt="1"/>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772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64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Question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51492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6" name="Rectangle 5"/>
          <p:cNvSpPr/>
          <p:nvPr userDrawn="1"/>
        </p:nvSpPr>
        <p:spPr>
          <a:xfrm>
            <a:off x="0" y="0"/>
            <a:ext cx="9144000" cy="381000"/>
          </a:xfrm>
          <a:prstGeom prst="rect">
            <a:avLst/>
          </a:prstGeom>
          <a:solidFill>
            <a:srgbClr val="A4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6779932"/>
            <a:ext cx="9144000" cy="91440"/>
          </a:xfrm>
          <a:prstGeom prst="rect">
            <a:avLst/>
          </a:prstGeom>
          <a:solidFill>
            <a:srgbClr val="A4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89" r:id="rId7"/>
    <p:sldLayoutId id="2147483655" r:id="rId8"/>
    <p:sldLayoutId id="2147483684" r:id="rId9"/>
    <p:sldLayoutId id="2147483685" r:id="rId10"/>
    <p:sldLayoutId id="2147483686" r:id="rId11"/>
    <p:sldLayoutId id="2147483687" r:id="rId12"/>
    <p:sldLayoutId id="2147483679" r:id="rId13"/>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000" dirty="0"/>
              <a:t>Overview of Marketing Strategy</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Blue Apron’s Customer Value</a:t>
            </a:r>
          </a:p>
        </p:txBody>
      </p:sp>
      <p:pic>
        <p:nvPicPr>
          <p:cNvPr id="4" name="Picture 3" descr="A figure with three columns, including a pie graph, with important statistics, from Blue Apron's May 2018 Investor Presentation. In the left column, it is noted that, even though many people are excited about cooking, 71 percent of people prefer to cook, 70 percent of people would like to cook more, and 68 percent of people want to learn more about cooking. In the center column, a pie graph highlights that people are overwhelmed by cooking and that deciding what to cook and when to do so is difficult. The pie graph says that for 43 percent of people, the hardest part about cooking dinner is deciding what to make. For 16 percent it is the time it takes; for 12 percent, that they are picky eaters; for 8% the cost; for lower, unspecified percentages, it is grocery shopping, lack of interest, not knowing how to cook, or dietary restrictions. In the right column, some statistics inform how potential customers interact with a meal kit product. 68 percent of people say they are somewhat or much more likely to use meal kits if they are available without subscription, 69 percent say if they are available in a grocery store, and 52 percent say if groceries can be added on to purchase." title="Blue Apron's Customer Value">
            <a:extLst>
              <a:ext uri="{FF2B5EF4-FFF2-40B4-BE49-F238E27FC236}">
                <a16:creationId xmlns:a16="http://schemas.microsoft.com/office/drawing/2014/main" id="{19135561-A8B0-A640-AA4E-484D8789E971}"/>
              </a:ext>
            </a:extLst>
          </p:cNvPr>
          <p:cNvPicPr>
            <a:picLocks noChangeAspect="1"/>
          </p:cNvPicPr>
          <p:nvPr/>
        </p:nvPicPr>
        <p:blipFill rotWithShape="1">
          <a:blip r:embed="rId3">
            <a:extLst>
              <a:ext uri="{28A0092B-C50C-407E-A947-70E740481C1C}">
                <a14:useLocalDpi xmlns:a14="http://schemas.microsoft.com/office/drawing/2010/main" val="0"/>
              </a:ext>
            </a:extLst>
          </a:blip>
          <a:srcRect t="5505"/>
          <a:stretch/>
        </p:blipFill>
        <p:spPr>
          <a:xfrm>
            <a:off x="419100" y="1916832"/>
            <a:ext cx="8305800" cy="3751883"/>
          </a:xfrm>
          <a:prstGeom prst="rect">
            <a:avLst/>
          </a:prstGeom>
        </p:spPr>
      </p:pic>
      <p:sp>
        <p:nvSpPr>
          <p:cNvPr id="7" name="Rectangle 6">
            <a:extLst>
              <a:ext uri="{FF2B5EF4-FFF2-40B4-BE49-F238E27FC236}">
                <a16:creationId xmlns:a16="http://schemas.microsoft.com/office/drawing/2014/main" id="{DCA961E2-CEBC-4BD7-8DB2-E8AB89AB95CE}"/>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Blue Apron, May 2018 Investor Presentation</a:t>
            </a:r>
          </a:p>
        </p:txBody>
      </p:sp>
    </p:spTree>
    <p:extLst>
      <p:ext uri="{BB962C8B-B14F-4D97-AF65-F5344CB8AC3E}">
        <p14:creationId xmlns:p14="http://schemas.microsoft.com/office/powerpoint/2010/main" val="363341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936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Company</a:t>
            </a:r>
          </a:p>
        </p:txBody>
      </p:sp>
      <p:sp>
        <p:nvSpPr>
          <p:cNvPr id="3" name="Subtitle 2">
            <a:extLst>
              <a:ext uri="{FF2B5EF4-FFF2-40B4-BE49-F238E27FC236}">
                <a16:creationId xmlns:a16="http://schemas.microsoft.com/office/drawing/2014/main" id="{69F4A644-173A-4404-A249-7E7DC8A6F205}"/>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9583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B33F-95AF-4824-A445-FFD3D132E438}"/>
              </a:ext>
            </a:extLst>
          </p:cNvPr>
          <p:cNvSpPr>
            <a:spLocks noGrp="1"/>
          </p:cNvSpPr>
          <p:nvPr>
            <p:ph type="title"/>
          </p:nvPr>
        </p:nvSpPr>
        <p:spPr/>
        <p:txBody>
          <a:bodyPr/>
          <a:lstStyle/>
          <a:p>
            <a:r>
              <a:rPr lang="en-US" dirty="0"/>
              <a:t>Company</a:t>
            </a:r>
            <a:endParaRPr lang="en-IN" dirty="0"/>
          </a:p>
        </p:txBody>
      </p:sp>
      <p:sp>
        <p:nvSpPr>
          <p:cNvPr id="3" name="Content Placeholder 2">
            <a:extLst>
              <a:ext uri="{FF2B5EF4-FFF2-40B4-BE49-F238E27FC236}">
                <a16:creationId xmlns:a16="http://schemas.microsoft.com/office/drawing/2014/main" id="{7196FA10-7A58-4304-B025-2008CB822A15}"/>
              </a:ext>
            </a:extLst>
          </p:cNvPr>
          <p:cNvSpPr>
            <a:spLocks noGrp="1"/>
          </p:cNvSpPr>
          <p:nvPr>
            <p:ph idx="1"/>
          </p:nvPr>
        </p:nvSpPr>
        <p:spPr/>
        <p:txBody>
          <a:bodyPr/>
          <a:lstStyle/>
          <a:p>
            <a:pPr>
              <a:spcBef>
                <a:spcPts val="1800"/>
              </a:spcBef>
            </a:pPr>
            <a:r>
              <a:rPr lang="en-IN" dirty="0"/>
              <a:t>Skills and capabilities</a:t>
            </a:r>
          </a:p>
          <a:p>
            <a:pPr>
              <a:spcBef>
                <a:spcPts val="1800"/>
              </a:spcBef>
            </a:pPr>
            <a:r>
              <a:rPr lang="en-IN" dirty="0"/>
              <a:t>Profitability</a:t>
            </a:r>
          </a:p>
          <a:p>
            <a:pPr>
              <a:spcBef>
                <a:spcPts val="1800"/>
              </a:spcBef>
            </a:pPr>
            <a:r>
              <a:rPr lang="en-IN" dirty="0"/>
              <a:t>Capital investment needed</a:t>
            </a:r>
          </a:p>
          <a:p>
            <a:pPr>
              <a:spcBef>
                <a:spcPts val="1800"/>
              </a:spcBef>
            </a:pPr>
            <a:r>
              <a:rPr lang="en-IN" dirty="0"/>
              <a:t>Capability to scale</a:t>
            </a:r>
          </a:p>
        </p:txBody>
      </p:sp>
    </p:spTree>
    <p:extLst>
      <p:ext uri="{BB962C8B-B14F-4D97-AF65-F5344CB8AC3E}">
        <p14:creationId xmlns:p14="http://schemas.microsoft.com/office/powerpoint/2010/main" val="2069512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57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955F-0EB2-4DD5-89BF-ACD37763709F}"/>
              </a:ext>
            </a:extLst>
          </p:cNvPr>
          <p:cNvSpPr>
            <a:spLocks noGrp="1"/>
          </p:cNvSpPr>
          <p:nvPr>
            <p:ph type="title"/>
          </p:nvPr>
        </p:nvSpPr>
        <p:spPr/>
        <p:txBody>
          <a:bodyPr/>
          <a:lstStyle/>
          <a:p>
            <a:r>
              <a:rPr lang="en-US" dirty="0"/>
              <a:t>Blue Apron</a:t>
            </a:r>
            <a:endParaRPr lang="en-IN" dirty="0"/>
          </a:p>
        </p:txBody>
      </p:sp>
      <p:sp>
        <p:nvSpPr>
          <p:cNvPr id="3" name="Content Placeholder 2">
            <a:extLst>
              <a:ext uri="{FF2B5EF4-FFF2-40B4-BE49-F238E27FC236}">
                <a16:creationId xmlns:a16="http://schemas.microsoft.com/office/drawing/2014/main" id="{004C77F2-07D4-46FB-911A-15F2CC879934}"/>
              </a:ext>
            </a:extLst>
          </p:cNvPr>
          <p:cNvSpPr>
            <a:spLocks noGrp="1"/>
          </p:cNvSpPr>
          <p:nvPr>
            <p:ph idx="1"/>
          </p:nvPr>
        </p:nvSpPr>
        <p:spPr/>
        <p:txBody>
          <a:bodyPr/>
          <a:lstStyle/>
          <a:p>
            <a:pPr>
              <a:spcBef>
                <a:spcPts val="1800"/>
              </a:spcBef>
            </a:pPr>
            <a:r>
              <a:rPr lang="en-IN" dirty="0"/>
              <a:t>Skills and capabilities: operational</a:t>
            </a:r>
          </a:p>
          <a:p>
            <a:pPr>
              <a:spcBef>
                <a:spcPts val="1800"/>
              </a:spcBef>
            </a:pPr>
            <a:r>
              <a:rPr lang="en-IN" dirty="0"/>
              <a:t>Profitability: inventory, logistics, marketing</a:t>
            </a:r>
          </a:p>
          <a:p>
            <a:pPr>
              <a:spcBef>
                <a:spcPts val="1800"/>
              </a:spcBef>
            </a:pPr>
            <a:r>
              <a:rPr lang="en-IN" dirty="0"/>
              <a:t>Capital investment needed: logistics, marketing</a:t>
            </a:r>
          </a:p>
          <a:p>
            <a:pPr>
              <a:spcBef>
                <a:spcPts val="1800"/>
              </a:spcBef>
            </a:pPr>
            <a:r>
              <a:rPr lang="en-IN" dirty="0"/>
              <a:t>Capability to scale: unclear</a:t>
            </a:r>
          </a:p>
        </p:txBody>
      </p:sp>
    </p:spTree>
    <p:extLst>
      <p:ext uri="{BB962C8B-B14F-4D97-AF65-F5344CB8AC3E}">
        <p14:creationId xmlns:p14="http://schemas.microsoft.com/office/powerpoint/2010/main" val="1497473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05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Competition</a:t>
            </a:r>
          </a:p>
        </p:txBody>
      </p:sp>
      <p:sp>
        <p:nvSpPr>
          <p:cNvPr id="3" name="Subtitle 2">
            <a:extLst>
              <a:ext uri="{FF2B5EF4-FFF2-40B4-BE49-F238E27FC236}">
                <a16:creationId xmlns:a16="http://schemas.microsoft.com/office/drawing/2014/main" id="{2D2860B5-26EA-4743-8CB9-7272738186AF}"/>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401326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6A81-6317-4E30-B933-EAF0BC25601A}"/>
              </a:ext>
            </a:extLst>
          </p:cNvPr>
          <p:cNvSpPr>
            <a:spLocks noGrp="1"/>
          </p:cNvSpPr>
          <p:nvPr>
            <p:ph type="title"/>
          </p:nvPr>
        </p:nvSpPr>
        <p:spPr/>
        <p:txBody>
          <a:bodyPr/>
          <a:lstStyle/>
          <a:p>
            <a:r>
              <a:rPr lang="en-US" dirty="0"/>
              <a:t>Competition</a:t>
            </a:r>
            <a:endParaRPr lang="en-IN" dirty="0"/>
          </a:p>
        </p:txBody>
      </p:sp>
      <p:sp>
        <p:nvSpPr>
          <p:cNvPr id="3" name="Content Placeholder 2">
            <a:extLst>
              <a:ext uri="{FF2B5EF4-FFF2-40B4-BE49-F238E27FC236}">
                <a16:creationId xmlns:a16="http://schemas.microsoft.com/office/drawing/2014/main" id="{4B6C7234-472F-4C9C-85E8-7789D7262970}"/>
              </a:ext>
            </a:extLst>
          </p:cNvPr>
          <p:cNvSpPr>
            <a:spLocks noGrp="1"/>
          </p:cNvSpPr>
          <p:nvPr>
            <p:ph idx="1"/>
          </p:nvPr>
        </p:nvSpPr>
        <p:spPr/>
        <p:txBody>
          <a:bodyPr/>
          <a:lstStyle/>
          <a:p>
            <a:pPr>
              <a:spcBef>
                <a:spcPts val="1800"/>
              </a:spcBef>
            </a:pPr>
            <a:r>
              <a:rPr lang="en-IN" dirty="0"/>
              <a:t>Who are your competitors?</a:t>
            </a:r>
          </a:p>
          <a:p>
            <a:pPr>
              <a:spcBef>
                <a:spcPts val="1800"/>
              </a:spcBef>
            </a:pPr>
            <a:r>
              <a:rPr lang="en-IN" dirty="0"/>
              <a:t>Their strengths and weaknesses</a:t>
            </a:r>
          </a:p>
          <a:p>
            <a:pPr>
              <a:spcBef>
                <a:spcPts val="1800"/>
              </a:spcBef>
            </a:pPr>
            <a:r>
              <a:rPr lang="en-IN" dirty="0"/>
              <a:t>Competitive reaction</a:t>
            </a:r>
          </a:p>
        </p:txBody>
      </p:sp>
    </p:spTree>
    <p:extLst>
      <p:ext uri="{BB962C8B-B14F-4D97-AF65-F5344CB8AC3E}">
        <p14:creationId xmlns:p14="http://schemas.microsoft.com/office/powerpoint/2010/main" val="1160541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7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942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0212E-98DB-4B52-87D6-011EBA082D1D}"/>
              </a:ext>
            </a:extLst>
          </p:cNvPr>
          <p:cNvSpPr>
            <a:spLocks noGrp="1"/>
          </p:cNvSpPr>
          <p:nvPr>
            <p:ph type="title"/>
          </p:nvPr>
        </p:nvSpPr>
        <p:spPr/>
        <p:txBody>
          <a:bodyPr/>
          <a:lstStyle/>
          <a:p>
            <a:r>
              <a:rPr lang="en-US" dirty="0"/>
              <a:t>Blue Apron Competitors</a:t>
            </a:r>
            <a:endParaRPr lang="en-IN" dirty="0"/>
          </a:p>
        </p:txBody>
      </p:sp>
      <p:sp>
        <p:nvSpPr>
          <p:cNvPr id="3" name="Content Placeholder 2">
            <a:extLst>
              <a:ext uri="{FF2B5EF4-FFF2-40B4-BE49-F238E27FC236}">
                <a16:creationId xmlns:a16="http://schemas.microsoft.com/office/drawing/2014/main" id="{5B41E78A-1362-4A14-A372-FFE9361F7E88}"/>
              </a:ext>
            </a:extLst>
          </p:cNvPr>
          <p:cNvSpPr>
            <a:spLocks noGrp="1"/>
          </p:cNvSpPr>
          <p:nvPr>
            <p:ph idx="1"/>
          </p:nvPr>
        </p:nvSpPr>
        <p:spPr/>
        <p:txBody>
          <a:bodyPr/>
          <a:lstStyle/>
          <a:p>
            <a:r>
              <a:rPr lang="en-IN" dirty="0"/>
              <a:t>Direct competitors</a:t>
            </a:r>
          </a:p>
          <a:p>
            <a:pPr>
              <a:spcBef>
                <a:spcPts val="15000"/>
              </a:spcBef>
            </a:pPr>
            <a:r>
              <a:rPr lang="en-IN" dirty="0"/>
              <a:t>Indirect competitors</a:t>
            </a:r>
          </a:p>
          <a:p>
            <a:pPr lvl="1"/>
            <a:r>
              <a:rPr lang="en-IN" dirty="0"/>
              <a:t>Grocery stores</a:t>
            </a:r>
          </a:p>
          <a:p>
            <a:pPr lvl="1"/>
            <a:r>
              <a:rPr lang="en-IN" dirty="0"/>
              <a:t>Restaurants</a:t>
            </a:r>
          </a:p>
          <a:p>
            <a:pPr lvl="1"/>
            <a:r>
              <a:rPr lang="en-IN" dirty="0"/>
              <a:t>Uber Eats</a:t>
            </a:r>
          </a:p>
        </p:txBody>
      </p:sp>
      <p:pic>
        <p:nvPicPr>
          <p:cNvPr id="4" name="Picture 3" descr="Sun Basket logo. Stylized written words, 'Sun Basket.'" title="Sun Basket logo">
            <a:extLst>
              <a:ext uri="{FF2B5EF4-FFF2-40B4-BE49-F238E27FC236}">
                <a16:creationId xmlns:a16="http://schemas.microsoft.com/office/drawing/2014/main" id="{34F7C16A-0897-452D-931C-EF5A1B22C8EB}"/>
              </a:ext>
            </a:extLst>
          </p:cNvPr>
          <p:cNvPicPr>
            <a:picLocks noChangeAspect="1"/>
          </p:cNvPicPr>
          <p:nvPr/>
        </p:nvPicPr>
        <p:blipFill>
          <a:blip r:embed="rId3"/>
          <a:stretch>
            <a:fillRect/>
          </a:stretch>
        </p:blipFill>
        <p:spPr>
          <a:xfrm>
            <a:off x="6233272" y="3189287"/>
            <a:ext cx="2438400" cy="502458"/>
          </a:xfrm>
          <a:prstGeom prst="rect">
            <a:avLst/>
          </a:prstGeom>
        </p:spPr>
      </p:pic>
      <p:pic>
        <p:nvPicPr>
          <p:cNvPr id="5" name="Picture 4" descr="Hell Fresh logo. Green square with &quot;hello fresh&quot; written inside." title="Hello Fresh logo">
            <a:extLst>
              <a:ext uri="{FF2B5EF4-FFF2-40B4-BE49-F238E27FC236}">
                <a16:creationId xmlns:a16="http://schemas.microsoft.com/office/drawing/2014/main" id="{DFEF979B-84E9-4CFF-966A-2D895466052B}"/>
              </a:ext>
            </a:extLst>
          </p:cNvPr>
          <p:cNvPicPr>
            <a:picLocks noChangeAspect="1"/>
          </p:cNvPicPr>
          <p:nvPr/>
        </p:nvPicPr>
        <p:blipFill>
          <a:blip r:embed="rId4"/>
          <a:stretch>
            <a:fillRect/>
          </a:stretch>
        </p:blipFill>
        <p:spPr>
          <a:xfrm>
            <a:off x="984997" y="2438400"/>
            <a:ext cx="1123950" cy="1123950"/>
          </a:xfrm>
          <a:prstGeom prst="rect">
            <a:avLst/>
          </a:prstGeom>
        </p:spPr>
      </p:pic>
      <p:pic>
        <p:nvPicPr>
          <p:cNvPr id="6" name="Picture 5" descr="&quot;Plated&quot; logo. Red circular plate with word &quot;plated&quot; written inside." title="Plated logo">
            <a:extLst>
              <a:ext uri="{FF2B5EF4-FFF2-40B4-BE49-F238E27FC236}">
                <a16:creationId xmlns:a16="http://schemas.microsoft.com/office/drawing/2014/main" id="{B0B57750-57C9-49E9-8ACF-5755186655AC}"/>
              </a:ext>
            </a:extLst>
          </p:cNvPr>
          <p:cNvPicPr>
            <a:picLocks noChangeAspect="1"/>
          </p:cNvPicPr>
          <p:nvPr/>
        </p:nvPicPr>
        <p:blipFill rotWithShape="1">
          <a:blip r:embed="rId5"/>
          <a:srcRect l="20421" r="21801"/>
          <a:stretch/>
        </p:blipFill>
        <p:spPr>
          <a:xfrm>
            <a:off x="2514600" y="2276475"/>
            <a:ext cx="1493744" cy="1447800"/>
          </a:xfrm>
          <a:prstGeom prst="rect">
            <a:avLst/>
          </a:prstGeom>
        </p:spPr>
      </p:pic>
      <p:pic>
        <p:nvPicPr>
          <p:cNvPr id="7" name="Picture 6" descr="Home Chef logo. Words &quot;Home Chef&quot; written under shape of house with knife and fork inside." title="Home Chef logo">
            <a:extLst>
              <a:ext uri="{FF2B5EF4-FFF2-40B4-BE49-F238E27FC236}">
                <a16:creationId xmlns:a16="http://schemas.microsoft.com/office/drawing/2014/main" id="{DAF70A44-A401-40CC-A391-DBB61925E32C}"/>
              </a:ext>
            </a:extLst>
          </p:cNvPr>
          <p:cNvPicPr>
            <a:picLocks noChangeAspect="1"/>
          </p:cNvPicPr>
          <p:nvPr/>
        </p:nvPicPr>
        <p:blipFill rotWithShape="1">
          <a:blip r:embed="rId6"/>
          <a:srcRect l="8790" t="14286" r="12088" b="16483"/>
          <a:stretch/>
        </p:blipFill>
        <p:spPr>
          <a:xfrm>
            <a:off x="4114800" y="2438400"/>
            <a:ext cx="1567543" cy="1371600"/>
          </a:xfrm>
          <a:prstGeom prst="rect">
            <a:avLst/>
          </a:prstGeom>
        </p:spPr>
      </p:pic>
      <p:pic>
        <p:nvPicPr>
          <p:cNvPr id="8" name="Picture 7" descr="Home Bistro logo. Fork, knife, and spoon in orange circle next to words, &quot;Home Bistro.&quot;" title="Home Bistro logo">
            <a:extLst>
              <a:ext uri="{FF2B5EF4-FFF2-40B4-BE49-F238E27FC236}">
                <a16:creationId xmlns:a16="http://schemas.microsoft.com/office/drawing/2014/main" id="{C73261D5-C3E5-41E1-AC4D-F18F22B6F6B7}"/>
              </a:ext>
            </a:extLst>
          </p:cNvPr>
          <p:cNvPicPr>
            <a:picLocks noChangeAspect="1"/>
          </p:cNvPicPr>
          <p:nvPr/>
        </p:nvPicPr>
        <p:blipFill>
          <a:blip r:embed="rId7"/>
          <a:stretch>
            <a:fillRect/>
          </a:stretch>
        </p:blipFill>
        <p:spPr>
          <a:xfrm>
            <a:off x="5715000" y="2500312"/>
            <a:ext cx="2956322" cy="454025"/>
          </a:xfrm>
          <a:prstGeom prst="rect">
            <a:avLst/>
          </a:prstGeom>
        </p:spPr>
      </p:pic>
    </p:spTree>
    <p:extLst>
      <p:ext uri="{BB962C8B-B14F-4D97-AF65-F5344CB8AC3E}">
        <p14:creationId xmlns:p14="http://schemas.microsoft.com/office/powerpoint/2010/main" val="3736031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605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990600"/>
            <a:ext cx="7772400" cy="1738746"/>
          </a:xfrm>
        </p:spPr>
        <p:txBody>
          <a:bodyPr/>
          <a:lstStyle/>
          <a:p>
            <a:r>
              <a:rPr lang="en-US" dirty="0"/>
              <a:t>Segmentation–Targeting–Positioning (STP)</a:t>
            </a:r>
          </a:p>
        </p:txBody>
      </p:sp>
      <p:sp>
        <p:nvSpPr>
          <p:cNvPr id="3" name="Subtitle 2">
            <a:extLst>
              <a:ext uri="{FF2B5EF4-FFF2-40B4-BE49-F238E27FC236}">
                <a16:creationId xmlns:a16="http://schemas.microsoft.com/office/drawing/2014/main" id="{2D4B35D6-EEF7-4E81-B4EE-EB03910E37D8}"/>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0973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Strategy Framework</a:t>
            </a:r>
          </a:p>
        </p:txBody>
      </p:sp>
      <p:grpSp>
        <p:nvGrpSpPr>
          <p:cNvPr id="61" name="Group 60" descr="Marketing Strategy Framework concept map. A company identifies market opportunities by engaging the customer and considering competition. Through segmentation, targeting, and positioning, it develops strategies pertaining to product development, price, promotion, and place." title="Marketing Strategy Framework"/>
          <p:cNvGrpSpPr/>
          <p:nvPr/>
        </p:nvGrpSpPr>
        <p:grpSpPr>
          <a:xfrm>
            <a:off x="114300" y="1822768"/>
            <a:ext cx="8915401" cy="4349432"/>
            <a:chOff x="76199" y="1822768"/>
            <a:chExt cx="8915401" cy="4349432"/>
          </a:xfrm>
        </p:grpSpPr>
        <p:sp>
          <p:nvSpPr>
            <p:cNvPr id="62" name="Text Box 3">
              <a:extLst>
                <a:ext uri="{FF2B5EF4-FFF2-40B4-BE49-F238E27FC236}">
                  <a16:creationId xmlns:a16="http://schemas.microsoft.com/office/drawing/2014/main" id="{1D9860A3-7DE4-4C75-BD44-1CE9306BF184}"/>
                </a:ext>
              </a:extLst>
            </p:cNvPr>
            <p:cNvSpPr txBox="1">
              <a:spLocks noChangeArrowheads="1"/>
            </p:cNvSpPr>
            <p:nvPr/>
          </p:nvSpPr>
          <p:spPr bwMode="auto">
            <a:xfrm>
              <a:off x="76200" y="1885016"/>
              <a:ext cx="2055495" cy="667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t">
              <a:noAutofit/>
            </a:bodyPr>
            <a:lstStyle/>
            <a:p>
              <a:pPr eaLnBrk="1" hangingPunct="1"/>
              <a:r>
                <a:rPr lang="en-US" altLang="en-US" b="1" dirty="0"/>
                <a:t>Identify market</a:t>
              </a:r>
            </a:p>
            <a:p>
              <a:pPr eaLnBrk="1" hangingPunct="1"/>
              <a:r>
                <a:rPr lang="en-US" altLang="en-US" b="1" dirty="0"/>
                <a:t>opportunities</a:t>
              </a:r>
            </a:p>
          </p:txBody>
        </p:sp>
        <p:sp>
          <p:nvSpPr>
            <p:cNvPr id="63" name="Text Box 4">
              <a:extLst>
                <a:ext uri="{FF2B5EF4-FFF2-40B4-BE49-F238E27FC236}">
                  <a16:creationId xmlns:a16="http://schemas.microsoft.com/office/drawing/2014/main" id="{6479AD93-F460-4E39-8ABF-B1FF69FE4709}"/>
                </a:ext>
              </a:extLst>
            </p:cNvPr>
            <p:cNvSpPr txBox="1">
              <a:spLocks noChangeArrowheads="1"/>
            </p:cNvSpPr>
            <p:nvPr/>
          </p:nvSpPr>
          <p:spPr bwMode="auto">
            <a:xfrm>
              <a:off x="76199" y="4114800"/>
              <a:ext cx="2055496" cy="143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oAutofit/>
            </a:bodyPr>
            <a:lstStyle/>
            <a:p>
              <a:pPr eaLnBrk="1" hangingPunct="1"/>
              <a:r>
                <a:rPr lang="en-US" altLang="en-US" b="1" dirty="0"/>
                <a:t>Develop</a:t>
              </a:r>
              <a:br>
                <a:rPr lang="en-US" altLang="en-US" b="1" dirty="0"/>
              </a:br>
              <a:r>
                <a:rPr lang="en-US" altLang="en-US" b="1" dirty="0"/>
                <a:t>strategy and marketing programs to win</a:t>
              </a:r>
            </a:p>
          </p:txBody>
        </p:sp>
        <p:grpSp>
          <p:nvGrpSpPr>
            <p:cNvPr id="64" name="Group 63"/>
            <p:cNvGrpSpPr/>
            <p:nvPr/>
          </p:nvGrpSpPr>
          <p:grpSpPr>
            <a:xfrm>
              <a:off x="1905000" y="1822768"/>
              <a:ext cx="7086600" cy="4349432"/>
              <a:chOff x="1828800" y="1822768"/>
              <a:chExt cx="7086600" cy="4349432"/>
            </a:xfrm>
          </p:grpSpPr>
          <p:grpSp>
            <p:nvGrpSpPr>
              <p:cNvPr id="65" name="Group 64">
                <a:extLst>
                  <a:ext uri="{FF2B5EF4-FFF2-40B4-BE49-F238E27FC236}">
                    <a16:creationId xmlns:a16="http://schemas.microsoft.com/office/drawing/2014/main" id="{76D039AE-95F7-4F25-9ED7-50882ED7B1AB}"/>
                  </a:ext>
                </a:extLst>
              </p:cNvPr>
              <p:cNvGrpSpPr/>
              <p:nvPr/>
            </p:nvGrpSpPr>
            <p:grpSpPr>
              <a:xfrm>
                <a:off x="2101453" y="3670739"/>
                <a:ext cx="6541294" cy="670953"/>
                <a:chOff x="2032000" y="3688677"/>
                <a:chExt cx="6541294" cy="670953"/>
              </a:xfrm>
              <a:solidFill>
                <a:schemeClr val="accent2">
                  <a:lumMod val="40000"/>
                  <a:lumOff val="60000"/>
                </a:schemeClr>
              </a:solidFill>
            </p:grpSpPr>
            <p:sp>
              <p:nvSpPr>
                <p:cNvPr id="82" name="Oval 81">
                  <a:extLst>
                    <a:ext uri="{FF2B5EF4-FFF2-40B4-BE49-F238E27FC236}">
                      <a16:creationId xmlns:a16="http://schemas.microsoft.com/office/drawing/2014/main" id="{763AC0E8-BE64-4082-803A-28341698F3DE}"/>
                    </a:ext>
                  </a:extLst>
                </p:cNvPr>
                <p:cNvSpPr/>
                <p:nvPr/>
              </p:nvSpPr>
              <p:spPr>
                <a:xfrm>
                  <a:off x="2032000"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tx1"/>
                      </a:solidFill>
                    </a:rPr>
                    <a:t>Segmentation</a:t>
                  </a:r>
                </a:p>
              </p:txBody>
            </p:sp>
            <p:sp>
              <p:nvSpPr>
                <p:cNvPr id="83" name="Oval 82">
                  <a:extLst>
                    <a:ext uri="{FF2B5EF4-FFF2-40B4-BE49-F238E27FC236}">
                      <a16:creationId xmlns:a16="http://schemas.microsoft.com/office/drawing/2014/main" id="{494BC32B-AF07-4DC0-A8FE-DFF9EA20D72A}"/>
                    </a:ext>
                  </a:extLst>
                </p:cNvPr>
                <p:cNvSpPr/>
                <p:nvPr/>
              </p:nvSpPr>
              <p:spPr>
                <a:xfrm>
                  <a:off x="4283472"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tx1"/>
                      </a:solidFill>
                    </a:rPr>
                    <a:t>Targeting</a:t>
                  </a:r>
                </a:p>
              </p:txBody>
            </p:sp>
            <p:sp>
              <p:nvSpPr>
                <p:cNvPr id="84" name="Oval 83">
                  <a:extLst>
                    <a:ext uri="{FF2B5EF4-FFF2-40B4-BE49-F238E27FC236}">
                      <a16:creationId xmlns:a16="http://schemas.microsoft.com/office/drawing/2014/main" id="{E4F3F97B-FBCE-4579-BF88-D68B8BBDA50C}"/>
                    </a:ext>
                  </a:extLst>
                </p:cNvPr>
                <p:cNvSpPr/>
                <p:nvPr/>
              </p:nvSpPr>
              <p:spPr>
                <a:xfrm>
                  <a:off x="6534944"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tx1"/>
                      </a:solidFill>
                    </a:rPr>
                    <a:t>Positioning</a:t>
                  </a:r>
                </a:p>
              </p:txBody>
            </p:sp>
          </p:grpSp>
          <p:grpSp>
            <p:nvGrpSpPr>
              <p:cNvPr id="66" name="Group 65"/>
              <p:cNvGrpSpPr/>
              <p:nvPr/>
            </p:nvGrpSpPr>
            <p:grpSpPr>
              <a:xfrm>
                <a:off x="2207895" y="1822768"/>
                <a:ext cx="6328410" cy="792163"/>
                <a:chOff x="2463884" y="1822768"/>
                <a:chExt cx="6328410" cy="792163"/>
              </a:xfrm>
            </p:grpSpPr>
            <p:sp>
              <p:nvSpPr>
                <p:cNvPr id="77" name="Rectangle 76">
                  <a:extLst>
                    <a:ext uri="{FF2B5EF4-FFF2-40B4-BE49-F238E27FC236}">
                      <a16:creationId xmlns:a16="http://schemas.microsoft.com/office/drawing/2014/main" id="{C9D4D447-EDFD-4915-B2D1-9A09DE930586}"/>
                    </a:ext>
                  </a:extLst>
                </p:cNvPr>
                <p:cNvSpPr/>
                <p:nvPr/>
              </p:nvSpPr>
              <p:spPr>
                <a:xfrm>
                  <a:off x="2463884" y="1822768"/>
                  <a:ext cx="171831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Customer</a:t>
                  </a:r>
                </a:p>
              </p:txBody>
            </p:sp>
            <p:sp>
              <p:nvSpPr>
                <p:cNvPr id="78" name="Rectangle 77">
                  <a:extLst>
                    <a:ext uri="{FF2B5EF4-FFF2-40B4-BE49-F238E27FC236}">
                      <a16:creationId xmlns:a16="http://schemas.microsoft.com/office/drawing/2014/main" id="{340DD1AC-5863-4CBB-B1FC-4F9F27D42789}"/>
                    </a:ext>
                  </a:extLst>
                </p:cNvPr>
                <p:cNvSpPr/>
                <p:nvPr/>
              </p:nvSpPr>
              <p:spPr>
                <a:xfrm>
                  <a:off x="4824815" y="1822768"/>
                  <a:ext cx="160655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Company</a:t>
                  </a:r>
                  <a:endParaRPr lang="en-US" altLang="en-US" b="1" dirty="0">
                    <a:solidFill>
                      <a:schemeClr val="bg1"/>
                    </a:solidFill>
                  </a:endParaRPr>
                </a:p>
              </p:txBody>
            </p:sp>
            <p:sp>
              <p:nvSpPr>
                <p:cNvPr id="79" name="Rectangle 78">
                  <a:extLst>
                    <a:ext uri="{FF2B5EF4-FFF2-40B4-BE49-F238E27FC236}">
                      <a16:creationId xmlns:a16="http://schemas.microsoft.com/office/drawing/2014/main" id="{6D7F2BDB-6895-4CD9-A6BF-BE34680126BF}"/>
                    </a:ext>
                  </a:extLst>
                </p:cNvPr>
                <p:cNvSpPr/>
                <p:nvPr/>
              </p:nvSpPr>
              <p:spPr>
                <a:xfrm>
                  <a:off x="7073984" y="1822768"/>
                  <a:ext cx="171831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Competition</a:t>
                  </a:r>
                  <a:endParaRPr lang="en-US" altLang="en-US" b="1" dirty="0">
                    <a:solidFill>
                      <a:schemeClr val="bg1"/>
                    </a:solidFill>
                  </a:endParaRPr>
                </a:p>
              </p:txBody>
            </p:sp>
            <p:sp>
              <p:nvSpPr>
                <p:cNvPr id="80" name="Arrow: Left-Right 38">
                  <a:extLst>
                    <a:ext uri="{FF2B5EF4-FFF2-40B4-BE49-F238E27FC236}">
                      <a16:creationId xmlns:a16="http://schemas.microsoft.com/office/drawing/2014/main" id="{06F9427B-D60A-420A-96AB-3B8C9CD80DDD}"/>
                    </a:ext>
                  </a:extLst>
                </p:cNvPr>
                <p:cNvSpPr/>
                <p:nvPr/>
              </p:nvSpPr>
              <p:spPr>
                <a:xfrm>
                  <a:off x="4217566" y="2057400"/>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1" name="Arrow: Left-Right 39">
                  <a:extLst>
                    <a:ext uri="{FF2B5EF4-FFF2-40B4-BE49-F238E27FC236}">
                      <a16:creationId xmlns:a16="http://schemas.microsoft.com/office/drawing/2014/main" id="{323DE9E3-7E1C-4878-ABB9-F0A05D8AF0D6}"/>
                    </a:ext>
                  </a:extLst>
                </p:cNvPr>
                <p:cNvSpPr/>
                <p:nvPr/>
              </p:nvSpPr>
              <p:spPr>
                <a:xfrm>
                  <a:off x="6466737" y="2057400"/>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67" name="Arrow: Down 42">
                <a:extLst>
                  <a:ext uri="{FF2B5EF4-FFF2-40B4-BE49-F238E27FC236}">
                    <a16:creationId xmlns:a16="http://schemas.microsoft.com/office/drawing/2014/main" id="{620DBBB7-0808-4431-8BC1-C4A843913735}"/>
                  </a:ext>
                </a:extLst>
              </p:cNvPr>
              <p:cNvSpPr/>
              <p:nvPr/>
            </p:nvSpPr>
            <p:spPr>
              <a:xfrm>
                <a:off x="5110430" y="2807359"/>
                <a:ext cx="523340" cy="670953"/>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8" name="Arrow: Down 43">
                <a:extLst>
                  <a:ext uri="{FF2B5EF4-FFF2-40B4-BE49-F238E27FC236}">
                    <a16:creationId xmlns:a16="http://schemas.microsoft.com/office/drawing/2014/main" id="{EC42268B-3784-4C6E-B57A-BC3B68BBFEFE}"/>
                  </a:ext>
                </a:extLst>
              </p:cNvPr>
              <p:cNvSpPr/>
              <p:nvPr/>
            </p:nvSpPr>
            <p:spPr>
              <a:xfrm>
                <a:off x="5110430" y="4534120"/>
                <a:ext cx="523340" cy="670953"/>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69" name="Group 68"/>
              <p:cNvGrpSpPr/>
              <p:nvPr/>
            </p:nvGrpSpPr>
            <p:grpSpPr>
              <a:xfrm>
                <a:off x="1828800" y="5397500"/>
                <a:ext cx="7086600" cy="774700"/>
                <a:chOff x="2019300" y="5397500"/>
                <a:chExt cx="7086600" cy="774700"/>
              </a:xfrm>
            </p:grpSpPr>
            <p:sp>
              <p:nvSpPr>
                <p:cNvPr id="70" name="Rectangle: Rounded Corners 50">
                  <a:extLst>
                    <a:ext uri="{FF2B5EF4-FFF2-40B4-BE49-F238E27FC236}">
                      <a16:creationId xmlns:a16="http://schemas.microsoft.com/office/drawing/2014/main" id="{35B2C927-D2DA-431E-A6D5-A30596E65F78}"/>
                    </a:ext>
                  </a:extLst>
                </p:cNvPr>
                <p:cNvSpPr/>
                <p:nvPr/>
              </p:nvSpPr>
              <p:spPr>
                <a:xfrm>
                  <a:off x="2019300"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bg1"/>
                      </a:solidFill>
                    </a:rPr>
                    <a:t>Product</a:t>
                  </a:r>
                </a:p>
              </p:txBody>
            </p:sp>
            <p:sp>
              <p:nvSpPr>
                <p:cNvPr id="71" name="Rectangle: Rounded Corners 51">
                  <a:extLst>
                    <a:ext uri="{FF2B5EF4-FFF2-40B4-BE49-F238E27FC236}">
                      <a16:creationId xmlns:a16="http://schemas.microsoft.com/office/drawing/2014/main" id="{82074CE8-9EB7-459C-9424-4B03DF0A30F1}"/>
                    </a:ext>
                  </a:extLst>
                </p:cNvPr>
                <p:cNvSpPr/>
                <p:nvPr/>
              </p:nvSpPr>
              <p:spPr>
                <a:xfrm>
                  <a:off x="3951022"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bg1"/>
                      </a:solidFill>
                    </a:rPr>
                    <a:t>Price</a:t>
                  </a:r>
                </a:p>
              </p:txBody>
            </p:sp>
            <p:sp>
              <p:nvSpPr>
                <p:cNvPr id="72" name="Rectangle: Rounded Corners 52">
                  <a:extLst>
                    <a:ext uri="{FF2B5EF4-FFF2-40B4-BE49-F238E27FC236}">
                      <a16:creationId xmlns:a16="http://schemas.microsoft.com/office/drawing/2014/main" id="{F460DAA5-6294-4E78-A5DF-CF8E8C2D29AF}"/>
                    </a:ext>
                  </a:extLst>
                </p:cNvPr>
                <p:cNvSpPr/>
                <p:nvPr/>
              </p:nvSpPr>
              <p:spPr>
                <a:xfrm>
                  <a:off x="5882745"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t>Promotion</a:t>
                  </a:r>
                </a:p>
              </p:txBody>
            </p:sp>
            <p:sp>
              <p:nvSpPr>
                <p:cNvPr id="73" name="Rectangle: Rounded Corners 53">
                  <a:extLst>
                    <a:ext uri="{FF2B5EF4-FFF2-40B4-BE49-F238E27FC236}">
                      <a16:creationId xmlns:a16="http://schemas.microsoft.com/office/drawing/2014/main" id="{3A1F9FEA-207A-402B-9916-9DD58E02D4D1}"/>
                    </a:ext>
                  </a:extLst>
                </p:cNvPr>
                <p:cNvSpPr/>
                <p:nvPr/>
              </p:nvSpPr>
              <p:spPr>
                <a:xfrm>
                  <a:off x="7814469"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t>Place</a:t>
                  </a:r>
                </a:p>
              </p:txBody>
            </p:sp>
            <p:sp>
              <p:nvSpPr>
                <p:cNvPr id="74" name="Arrow: Left-Right 38">
                  <a:extLst>
                    <a:ext uri="{FF2B5EF4-FFF2-40B4-BE49-F238E27FC236}">
                      <a16:creationId xmlns:a16="http://schemas.microsoft.com/office/drawing/2014/main" id="{06F9427B-D60A-420A-96AB-3B8C9CD80DDD}"/>
                    </a:ext>
                  </a:extLst>
                </p:cNvPr>
                <p:cNvSpPr/>
                <p:nvPr/>
              </p:nvSpPr>
              <p:spPr>
                <a:xfrm>
                  <a:off x="3344938"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5" name="Arrow: Left-Right 38">
                  <a:extLst>
                    <a:ext uri="{FF2B5EF4-FFF2-40B4-BE49-F238E27FC236}">
                      <a16:creationId xmlns:a16="http://schemas.microsoft.com/office/drawing/2014/main" id="{06F9427B-D60A-420A-96AB-3B8C9CD80DDD}"/>
                    </a:ext>
                  </a:extLst>
                </p:cNvPr>
                <p:cNvSpPr/>
                <p:nvPr/>
              </p:nvSpPr>
              <p:spPr>
                <a:xfrm>
                  <a:off x="5276660"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6" name="Arrow: Left-Right 38">
                  <a:extLst>
                    <a:ext uri="{FF2B5EF4-FFF2-40B4-BE49-F238E27FC236}">
                      <a16:creationId xmlns:a16="http://schemas.microsoft.com/office/drawing/2014/main" id="{06F9427B-D60A-420A-96AB-3B8C9CD80DDD}"/>
                    </a:ext>
                  </a:extLst>
                </p:cNvPr>
                <p:cNvSpPr/>
                <p:nvPr/>
              </p:nvSpPr>
              <p:spPr>
                <a:xfrm>
                  <a:off x="7208384"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grpSp>
    </p:spTree>
    <p:extLst>
      <p:ext uri="{BB962C8B-B14F-4D97-AF65-F5344CB8AC3E}">
        <p14:creationId xmlns:p14="http://schemas.microsoft.com/office/powerpoint/2010/main" val="119323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22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Segmentation</a:t>
            </a:r>
          </a:p>
        </p:txBody>
      </p:sp>
      <p:sp>
        <p:nvSpPr>
          <p:cNvPr id="3" name="Subtitle 2">
            <a:extLst>
              <a:ext uri="{FF2B5EF4-FFF2-40B4-BE49-F238E27FC236}">
                <a16:creationId xmlns:a16="http://schemas.microsoft.com/office/drawing/2014/main" id="{0A00E0AB-5030-4C1A-BDE4-EFCA54950180}"/>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63913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Segmentation</a:t>
            </a:r>
          </a:p>
        </p:txBody>
      </p:sp>
      <p:sp>
        <p:nvSpPr>
          <p:cNvPr id="3" name="Content Placeholder 2"/>
          <p:cNvSpPr>
            <a:spLocks noGrp="1"/>
          </p:cNvSpPr>
          <p:nvPr>
            <p:ph idx="1"/>
          </p:nvPr>
        </p:nvSpPr>
        <p:spPr>
          <a:xfrm>
            <a:off x="457200" y="1600201"/>
            <a:ext cx="8229600" cy="1143000"/>
          </a:xfrm>
        </p:spPr>
        <p:txBody>
          <a:bodyPr>
            <a:noAutofit/>
          </a:bodyPr>
          <a:lstStyle/>
          <a:p>
            <a:r>
              <a:rPr lang="en-US" dirty="0"/>
              <a:t>Why segment?</a:t>
            </a:r>
          </a:p>
          <a:p>
            <a:r>
              <a:rPr lang="en-US" dirty="0"/>
              <a:t>How to segment?</a:t>
            </a:r>
          </a:p>
        </p:txBody>
      </p:sp>
      <p:grpSp>
        <p:nvGrpSpPr>
          <p:cNvPr id="5" name="Group 4" descr="Segmentation chart. The base of the chart asks &quot;Who?&quot; Who are customers? It includes firmographics and demographics. The second level of the chart asks &quot;What?&quot; What have customers done? It includes historical transactional information. The top level of the chart asks &quot;Why?&quot; Why do customers make the decisions they do? It includes attitude, satisfaction, and value propositions." title="Segmentation Chart"/>
          <p:cNvGrpSpPr/>
          <p:nvPr/>
        </p:nvGrpSpPr>
        <p:grpSpPr>
          <a:xfrm>
            <a:off x="1092200" y="2936230"/>
            <a:ext cx="6959600" cy="3591570"/>
            <a:chOff x="1258993" y="2936230"/>
            <a:chExt cx="6626014" cy="3591570"/>
          </a:xfrm>
        </p:grpSpPr>
        <p:sp>
          <p:nvSpPr>
            <p:cNvPr id="6" name="Rectangle 5"/>
            <p:cNvSpPr/>
            <p:nvPr/>
          </p:nvSpPr>
          <p:spPr>
            <a:xfrm>
              <a:off x="2032000" y="2936230"/>
              <a:ext cx="5080000" cy="1206500"/>
            </a:xfrm>
            <a:prstGeom prst="rect">
              <a:avLst/>
            </a:prstGeom>
            <a:solidFill>
              <a:srgbClr val="92D6D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2400" b="1" dirty="0">
                  <a:solidFill>
                    <a:schemeClr val="tx1"/>
                  </a:solidFill>
                </a:rPr>
                <a:t>Why</a:t>
              </a:r>
              <a:endParaRPr lang="en-US" b="1" dirty="0">
                <a:solidFill>
                  <a:schemeClr val="tx1"/>
                </a:solidFill>
              </a:endParaRPr>
            </a:p>
            <a:p>
              <a:pPr algn="ctr">
                <a:spcBef>
                  <a:spcPts val="600"/>
                </a:spcBef>
              </a:pPr>
              <a:r>
                <a:rPr lang="en-US" b="1" dirty="0">
                  <a:solidFill>
                    <a:schemeClr val="tx1"/>
                  </a:solidFill>
                </a:rPr>
                <a:t>Why do customers make the decision they do?</a:t>
              </a:r>
              <a:br>
                <a:rPr lang="en-US" b="1" dirty="0">
                  <a:solidFill>
                    <a:schemeClr val="tx1"/>
                  </a:solidFill>
                </a:rPr>
              </a:br>
              <a:r>
                <a:rPr lang="en-US" b="1" dirty="0">
                  <a:solidFill>
                    <a:schemeClr val="tx1"/>
                  </a:solidFill>
                </a:rPr>
                <a:t>Attitude/satisfaction/value propositions</a:t>
              </a:r>
            </a:p>
          </p:txBody>
        </p:sp>
        <p:sp>
          <p:nvSpPr>
            <p:cNvPr id="7" name="Rectangle 6"/>
            <p:cNvSpPr/>
            <p:nvPr/>
          </p:nvSpPr>
          <p:spPr>
            <a:xfrm>
              <a:off x="1587500" y="4128765"/>
              <a:ext cx="5969000" cy="1206500"/>
            </a:xfrm>
            <a:prstGeom prst="rect">
              <a:avLst/>
            </a:prstGeom>
            <a:solidFill>
              <a:srgbClr val="358DBA"/>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2400" b="1" dirty="0">
                  <a:solidFill>
                    <a:schemeClr val="tx1"/>
                  </a:solidFill>
                </a:rPr>
                <a:t>What</a:t>
              </a:r>
              <a:endParaRPr lang="en-US" b="1" dirty="0">
                <a:solidFill>
                  <a:schemeClr val="tx1"/>
                </a:solidFill>
              </a:endParaRPr>
            </a:p>
            <a:p>
              <a:pPr algn="ctr">
                <a:spcBef>
                  <a:spcPts val="600"/>
                </a:spcBef>
              </a:pPr>
              <a:r>
                <a:rPr lang="en-US" b="1" dirty="0">
                  <a:solidFill>
                    <a:schemeClr val="tx1"/>
                  </a:solidFill>
                </a:rPr>
                <a:t>What have customers done?</a:t>
              </a:r>
              <a:br>
                <a:rPr lang="en-US" b="1" dirty="0">
                  <a:solidFill>
                    <a:schemeClr val="tx1"/>
                  </a:solidFill>
                </a:rPr>
              </a:br>
              <a:r>
                <a:rPr lang="en-US" b="1" dirty="0">
                  <a:solidFill>
                    <a:schemeClr val="tx1"/>
                  </a:solidFill>
                </a:rPr>
                <a:t>Historical transactional information</a:t>
              </a:r>
            </a:p>
          </p:txBody>
        </p:sp>
        <p:sp>
          <p:nvSpPr>
            <p:cNvPr id="9" name="Rectangle 8"/>
            <p:cNvSpPr/>
            <p:nvPr/>
          </p:nvSpPr>
          <p:spPr>
            <a:xfrm>
              <a:off x="1258993" y="5321300"/>
              <a:ext cx="6626014" cy="1206500"/>
            </a:xfrm>
            <a:prstGeom prst="rect">
              <a:avLst/>
            </a:prstGeom>
            <a:solidFill>
              <a:srgbClr val="60C6C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2400" b="1" dirty="0">
                  <a:solidFill>
                    <a:schemeClr val="tx1"/>
                  </a:solidFill>
                </a:rPr>
                <a:t>Who</a:t>
              </a:r>
              <a:endParaRPr lang="en-US" b="1" dirty="0">
                <a:solidFill>
                  <a:schemeClr val="tx1"/>
                </a:solidFill>
              </a:endParaRPr>
            </a:p>
            <a:p>
              <a:pPr algn="ctr">
                <a:spcBef>
                  <a:spcPts val="600"/>
                </a:spcBef>
              </a:pPr>
              <a:r>
                <a:rPr lang="en-US" b="1" dirty="0">
                  <a:solidFill>
                    <a:schemeClr val="tx1"/>
                  </a:solidFill>
                </a:rPr>
                <a:t>Who are customers?</a:t>
              </a:r>
              <a:br>
                <a:rPr lang="en-US" b="1" dirty="0">
                  <a:solidFill>
                    <a:schemeClr val="tx1"/>
                  </a:solidFill>
                </a:rPr>
              </a:br>
              <a:r>
                <a:rPr lang="en-US" b="1" dirty="0">
                  <a:solidFill>
                    <a:schemeClr val="tx1"/>
                  </a:solidFill>
                </a:rPr>
                <a:t>Firmographics/demographics</a:t>
              </a:r>
            </a:p>
          </p:txBody>
        </p:sp>
      </p:grpSp>
    </p:spTree>
    <p:extLst>
      <p:ext uri="{BB962C8B-B14F-4D97-AF65-F5344CB8AC3E}">
        <p14:creationId xmlns:p14="http://schemas.microsoft.com/office/powerpoint/2010/main" val="4129765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80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Segmenting the Dog Food Market</a:t>
            </a:r>
          </a:p>
        </p:txBody>
      </p:sp>
      <p:graphicFrame>
        <p:nvGraphicFramePr>
          <p:cNvPr id="4" name="Table 3">
            <a:extLst>
              <a:ext uri="{FF2B5EF4-FFF2-40B4-BE49-F238E27FC236}">
                <a16:creationId xmlns:a16="http://schemas.microsoft.com/office/drawing/2014/main" id="{1029A536-AC65-4BF2-94F6-EE7033A374FA}"/>
              </a:ext>
            </a:extLst>
          </p:cNvPr>
          <p:cNvGraphicFramePr>
            <a:graphicFrameLocks noGrp="1"/>
          </p:cNvGraphicFramePr>
          <p:nvPr/>
        </p:nvGraphicFramePr>
        <p:xfrm>
          <a:off x="457200" y="1574801"/>
          <a:ext cx="8229600" cy="3703728"/>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975215747"/>
                    </a:ext>
                  </a:extLst>
                </a:gridCol>
                <a:gridCol w="1645920">
                  <a:extLst>
                    <a:ext uri="{9D8B030D-6E8A-4147-A177-3AD203B41FA5}">
                      <a16:colId xmlns:a16="http://schemas.microsoft.com/office/drawing/2014/main" val="2804477110"/>
                    </a:ext>
                  </a:extLst>
                </a:gridCol>
                <a:gridCol w="1645920">
                  <a:extLst>
                    <a:ext uri="{9D8B030D-6E8A-4147-A177-3AD203B41FA5}">
                      <a16:colId xmlns:a16="http://schemas.microsoft.com/office/drawing/2014/main" val="621617950"/>
                    </a:ext>
                  </a:extLst>
                </a:gridCol>
                <a:gridCol w="1645920">
                  <a:extLst>
                    <a:ext uri="{9D8B030D-6E8A-4147-A177-3AD203B41FA5}">
                      <a16:colId xmlns:a16="http://schemas.microsoft.com/office/drawing/2014/main" val="1998392974"/>
                    </a:ext>
                  </a:extLst>
                </a:gridCol>
                <a:gridCol w="1645920">
                  <a:extLst>
                    <a:ext uri="{9D8B030D-6E8A-4147-A177-3AD203B41FA5}">
                      <a16:colId xmlns:a16="http://schemas.microsoft.com/office/drawing/2014/main" val="3617193359"/>
                    </a:ext>
                  </a:extLst>
                </a:gridCol>
              </a:tblGrid>
              <a:tr h="279399">
                <a:tc gridSpan="5">
                  <a:txBody>
                    <a:bodyPr/>
                    <a:lstStyle/>
                    <a:p>
                      <a:pPr algn="ctr"/>
                      <a:r>
                        <a:rPr lang="en-US" sz="1400" dirty="0"/>
                        <a:t>Segments</a:t>
                      </a:r>
                      <a:endParaRPr lang="en-US" dirty="0"/>
                    </a:p>
                  </a:txBody>
                  <a:tcPr anchor="ctr">
                    <a:solidFill>
                      <a:schemeClr val="accent2">
                        <a:lumMod val="7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39732761"/>
                  </a:ext>
                </a:extLst>
              </a:tr>
              <a:tr h="3278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Attribute</a:t>
                      </a:r>
                    </a:p>
                  </a:txBody>
                  <a:tcPr anchor="ctr">
                    <a:solidFill>
                      <a:schemeClr val="accent2">
                        <a:lumMod val="75000"/>
                      </a:schemeClr>
                    </a:solidFill>
                  </a:tcPr>
                </a:tc>
                <a:tc>
                  <a:txBody>
                    <a:bodyPr/>
                    <a:lstStyle/>
                    <a:p>
                      <a:r>
                        <a:rPr lang="en-US" sz="1400" b="1" dirty="0">
                          <a:solidFill>
                            <a:schemeClr val="bg1"/>
                          </a:solidFill>
                        </a:rPr>
                        <a:t>Functionalist</a:t>
                      </a:r>
                      <a:endParaRPr lang="en-US" sz="1400" dirty="0"/>
                    </a:p>
                  </a:txBody>
                  <a:tcPr anchor="ctr">
                    <a:solidFill>
                      <a:schemeClr val="accent2">
                        <a:lumMod val="75000"/>
                      </a:schemeClr>
                    </a:solidFill>
                  </a:tcPr>
                </a:tc>
                <a:tc>
                  <a:txBody>
                    <a:bodyPr/>
                    <a:lstStyle/>
                    <a:p>
                      <a:r>
                        <a:rPr lang="en-US" sz="1400" b="1" dirty="0">
                          <a:solidFill>
                            <a:schemeClr val="bg1"/>
                          </a:solidFill>
                        </a:rPr>
                        <a:t>Family Mutt </a:t>
                      </a:r>
                      <a:endParaRPr lang="en-US" sz="1400" dirty="0"/>
                    </a:p>
                  </a:txBody>
                  <a:tcPr anchor="ctr">
                    <a:solidFill>
                      <a:schemeClr val="accent2">
                        <a:lumMod val="75000"/>
                      </a:schemeClr>
                    </a:solidFill>
                  </a:tcPr>
                </a:tc>
                <a:tc>
                  <a:txBody>
                    <a:bodyPr/>
                    <a:lstStyle/>
                    <a:p>
                      <a:r>
                        <a:rPr lang="en-US" sz="1400" b="1" dirty="0">
                          <a:solidFill>
                            <a:schemeClr val="bg1"/>
                          </a:solidFill>
                        </a:rPr>
                        <a:t>Baby Substitute</a:t>
                      </a:r>
                      <a:endParaRPr lang="en-US" sz="1400" dirty="0"/>
                    </a:p>
                  </a:txBody>
                  <a:tcPr anchor="ctr">
                    <a:solidFill>
                      <a:schemeClr val="accent2">
                        <a:lumMod val="75000"/>
                      </a:schemeClr>
                    </a:solidFill>
                  </a:tcPr>
                </a:tc>
                <a:tc>
                  <a:txBody>
                    <a:bodyPr/>
                    <a:lstStyle/>
                    <a:p>
                      <a:r>
                        <a:rPr lang="en-US" sz="1400" b="1" dirty="0">
                          <a:solidFill>
                            <a:schemeClr val="bg1"/>
                          </a:solidFill>
                        </a:rPr>
                        <a:t>Nutritionist</a:t>
                      </a:r>
                      <a:endParaRPr lang="en-US" sz="1400" dirty="0"/>
                    </a:p>
                  </a:txBody>
                  <a:tcPr anchor="ctr">
                    <a:solidFill>
                      <a:schemeClr val="accent2">
                        <a:lumMod val="75000"/>
                      </a:schemeClr>
                    </a:solidFill>
                  </a:tcPr>
                </a:tc>
                <a:extLst>
                  <a:ext uri="{0D108BD9-81ED-4DB2-BD59-A6C34878D82A}">
                    <a16:rowId xmlns:a16="http://schemas.microsoft.com/office/drawing/2014/main" val="237161206"/>
                  </a:ext>
                </a:extLst>
              </a:tr>
              <a:tr h="785843">
                <a:tc>
                  <a:txBody>
                    <a:bodyPr/>
                    <a:lstStyle/>
                    <a:p>
                      <a:r>
                        <a:rPr lang="en-US" sz="1400" b="1" dirty="0"/>
                        <a:t>Demo</a:t>
                      </a:r>
                      <a:endParaRPr lang="en-US" sz="1400" dirty="0"/>
                    </a:p>
                  </a:txBody>
                  <a:tcPr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Central/south</a:t>
                      </a:r>
                      <a:br>
                        <a:rPr lang="en-US" sz="1400" dirty="0"/>
                      </a:br>
                      <a:r>
                        <a:rPr lang="en-US" sz="1400" dirty="0"/>
                        <a:t>Low income</a:t>
                      </a:r>
                      <a:br>
                        <a:rPr lang="en-US" sz="1400" dirty="0"/>
                      </a:br>
                      <a:r>
                        <a:rPr lang="en-US" sz="1400" dirty="0"/>
                        <a:t>Children</a:t>
                      </a:r>
                    </a:p>
                  </a:txBody>
                  <a:tcPr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East</a:t>
                      </a:r>
                      <a:br>
                        <a:rPr lang="en-US" sz="1400" dirty="0"/>
                      </a:br>
                      <a:r>
                        <a:rPr lang="en-US" sz="1400" dirty="0"/>
                        <a:t>Low income</a:t>
                      </a:r>
                      <a:br>
                        <a:rPr lang="en-US" sz="1400" dirty="0"/>
                      </a:br>
                      <a:r>
                        <a:rPr lang="en-US" sz="1400" dirty="0"/>
                        <a:t>Children</a:t>
                      </a:r>
                    </a:p>
                  </a:txBody>
                  <a:tcPr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West</a:t>
                      </a:r>
                      <a:br>
                        <a:rPr lang="en-US" sz="1400" dirty="0"/>
                      </a:br>
                      <a:r>
                        <a:rPr lang="en-US" sz="1400" dirty="0"/>
                        <a:t>High income</a:t>
                      </a:r>
                      <a:br>
                        <a:rPr lang="en-US" sz="1400" dirty="0"/>
                      </a:br>
                      <a:r>
                        <a:rPr lang="en-US" sz="1400" dirty="0"/>
                        <a:t>No children</a:t>
                      </a:r>
                    </a:p>
                  </a:txBody>
                  <a:tcPr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East/central</a:t>
                      </a:r>
                      <a:br>
                        <a:rPr lang="en-US" sz="1400" dirty="0"/>
                      </a:br>
                      <a:r>
                        <a:rPr lang="en-US" sz="1400" dirty="0"/>
                        <a:t>High income</a:t>
                      </a:r>
                      <a:br>
                        <a:rPr lang="en-US" sz="1400" dirty="0"/>
                      </a:br>
                      <a:r>
                        <a:rPr lang="en-US" sz="1400" dirty="0"/>
                        <a:t>Urban</a:t>
                      </a:r>
                    </a:p>
                  </a:txBody>
                  <a:tcPr anchor="ctr">
                    <a:solidFill>
                      <a:schemeClr val="accent2">
                        <a:lumMod val="40000"/>
                        <a:lumOff val="60000"/>
                      </a:schemeClr>
                    </a:solidFill>
                  </a:tcPr>
                </a:tc>
                <a:extLst>
                  <a:ext uri="{0D108BD9-81ED-4DB2-BD59-A6C34878D82A}">
                    <a16:rowId xmlns:a16="http://schemas.microsoft.com/office/drawing/2014/main" val="2252554978"/>
                  </a:ext>
                </a:extLst>
              </a:tr>
              <a:tr h="785843">
                <a:tc>
                  <a:txBody>
                    <a:bodyPr/>
                    <a:lstStyle/>
                    <a:p>
                      <a:r>
                        <a:rPr lang="en-US" sz="1400" b="1" dirty="0"/>
                        <a:t>Dogs</a:t>
                      </a:r>
                      <a:endParaRPr lang="en-US" sz="1400" dirty="0"/>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Several</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One, average</a:t>
                      </a:r>
                      <a:br>
                        <a:rPr lang="en-US" sz="1400" dirty="0"/>
                      </a:br>
                      <a:r>
                        <a:rPr lang="en-US" sz="1400" dirty="0"/>
                        <a:t>size</a:t>
                      </a:r>
                    </a:p>
                    <a:p>
                      <a:endParaRPr lang="en-US" sz="1400" dirty="0"/>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One, small</a:t>
                      </a:r>
                    </a:p>
                    <a:p>
                      <a:endParaRPr lang="en-US" sz="1400" dirty="0"/>
                    </a:p>
                  </a:txBody>
                  <a:tcPr anchor="ctr">
                    <a:solidFill>
                      <a:schemeClr val="accent2">
                        <a:lumMod val="20000"/>
                        <a:lumOff val="80000"/>
                      </a:schemeClr>
                    </a:solidFill>
                  </a:tcPr>
                </a:tc>
                <a:tc>
                  <a:txBody>
                    <a:bodyPr/>
                    <a:lstStyle/>
                    <a:p>
                      <a:r>
                        <a:rPr lang="en-US" sz="1400" dirty="0"/>
                        <a:t>Several, </a:t>
                      </a:r>
                    </a:p>
                    <a:p>
                      <a:r>
                        <a:rPr lang="en-US" sz="1400" dirty="0"/>
                        <a:t>large</a:t>
                      </a:r>
                    </a:p>
                  </a:txBody>
                  <a:tcPr anchor="ctr">
                    <a:solidFill>
                      <a:schemeClr val="accent2">
                        <a:lumMod val="20000"/>
                        <a:lumOff val="80000"/>
                      </a:schemeClr>
                    </a:solidFill>
                  </a:tcPr>
                </a:tc>
                <a:extLst>
                  <a:ext uri="{0D108BD9-81ED-4DB2-BD59-A6C34878D82A}">
                    <a16:rowId xmlns:a16="http://schemas.microsoft.com/office/drawing/2014/main" val="2675334853"/>
                  </a:ext>
                </a:extLst>
              </a:tr>
              <a:tr h="713535">
                <a:tc>
                  <a:txBody>
                    <a:bodyPr/>
                    <a:lstStyle/>
                    <a:p>
                      <a:r>
                        <a:rPr lang="en-US" sz="1400" b="1" dirty="0"/>
                        <a:t>Attitudes</a:t>
                      </a:r>
                      <a:endParaRPr lang="en-US" sz="1400" dirty="0"/>
                    </a:p>
                  </a:txBody>
                  <a:tcPr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 bother</a:t>
                      </a:r>
                      <a:br>
                        <a:rPr lang="en-US" sz="1400" dirty="0"/>
                      </a:br>
                      <a:r>
                        <a:rPr lang="en-US" sz="1400" dirty="0"/>
                        <a:t>dog outdoor</a:t>
                      </a:r>
                    </a:p>
                  </a:txBody>
                  <a:tcPr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Little interest</a:t>
                      </a:r>
                    </a:p>
                  </a:txBody>
                  <a:tcPr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Attached</a:t>
                      </a:r>
                      <a:br>
                        <a:rPr lang="en-US" sz="1400" dirty="0"/>
                      </a:br>
                      <a:r>
                        <a:rPr lang="en-US" sz="1400" dirty="0"/>
                        <a:t>dog fragile</a:t>
                      </a:r>
                    </a:p>
                  </a:txBody>
                  <a:tcPr anchor="ct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High</a:t>
                      </a:r>
                      <a:br>
                        <a:rPr lang="en-US" sz="1400" dirty="0"/>
                      </a:br>
                      <a:r>
                        <a:rPr lang="en-US" sz="1400" dirty="0"/>
                        <a:t>attachment</a:t>
                      </a:r>
                    </a:p>
                  </a:txBody>
                  <a:tcPr anchor="ctr">
                    <a:solidFill>
                      <a:schemeClr val="accent2">
                        <a:lumMod val="40000"/>
                        <a:lumOff val="60000"/>
                      </a:schemeClr>
                    </a:solidFill>
                  </a:tcPr>
                </a:tc>
                <a:extLst>
                  <a:ext uri="{0D108BD9-81ED-4DB2-BD59-A6C34878D82A}">
                    <a16:rowId xmlns:a16="http://schemas.microsoft.com/office/drawing/2014/main" val="2824713082"/>
                  </a:ext>
                </a:extLst>
              </a:tr>
              <a:tr h="785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Feeding</a:t>
                      </a:r>
                      <a:br>
                        <a:rPr lang="en-US" sz="1400" b="1" dirty="0"/>
                      </a:br>
                      <a:r>
                        <a:rPr lang="en-US" sz="1400" b="1" dirty="0"/>
                        <a:t>behavior</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Basic feeders</a:t>
                      </a:r>
                      <a:br>
                        <a:rPr lang="en-US" sz="1400" dirty="0"/>
                      </a:br>
                      <a:r>
                        <a:rPr lang="en-US" sz="1400" dirty="0"/>
                        <a:t>low priced</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Heavy usage</a:t>
                      </a:r>
                      <a:br>
                        <a:rPr lang="en-US" sz="1400" dirty="0"/>
                      </a:br>
                      <a:r>
                        <a:rPr lang="en-US" sz="1400" dirty="0"/>
                        <a:t>biscuits, lots</a:t>
                      </a:r>
                      <a:br>
                        <a:rPr lang="en-US" sz="1400" dirty="0"/>
                      </a:br>
                      <a:r>
                        <a:rPr lang="en-US" sz="1400" dirty="0"/>
                        <a:t>of cans</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Soft moist,</a:t>
                      </a:r>
                      <a:br>
                        <a:rPr lang="en-US" sz="1400" dirty="0"/>
                      </a:br>
                      <a:r>
                        <a:rPr lang="en-US" sz="1400" dirty="0"/>
                        <a:t>high priced</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Many feedings</a:t>
                      </a:r>
                    </a:p>
                  </a:txBody>
                  <a:tcPr anchor="ctr">
                    <a:solidFill>
                      <a:schemeClr val="accent2">
                        <a:lumMod val="20000"/>
                        <a:lumOff val="80000"/>
                      </a:schemeClr>
                    </a:solidFill>
                  </a:tcPr>
                </a:tc>
                <a:extLst>
                  <a:ext uri="{0D108BD9-81ED-4DB2-BD59-A6C34878D82A}">
                    <a16:rowId xmlns:a16="http://schemas.microsoft.com/office/drawing/2014/main" val="253951871"/>
                  </a:ext>
                </a:extLst>
              </a:tr>
            </a:tbl>
          </a:graphicData>
        </a:graphic>
      </p:graphicFrame>
      <p:pic>
        <p:nvPicPr>
          <p:cNvPr id="11" name="Picture 10" descr="Photograph of German Shepherd&#10;&#10;Photograph of German Shepherd under the &quot;Nutritionist&quot; column of the chart. It is lying on the grass, but appears at least a little attentive.">
            <a:extLst>
              <a:ext uri="{FF2B5EF4-FFF2-40B4-BE49-F238E27FC236}">
                <a16:creationId xmlns:a16="http://schemas.microsoft.com/office/drawing/2014/main" id="{20871D4D-AA30-254C-B80A-B0F50CACB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656" y="5377074"/>
            <a:ext cx="1543800" cy="1018251"/>
          </a:xfrm>
          <a:prstGeom prst="rect">
            <a:avLst/>
          </a:prstGeom>
        </p:spPr>
      </p:pic>
      <p:pic>
        <p:nvPicPr>
          <p:cNvPr id="12" name="Picture 11" descr="Photograph of lounging small white dog under the &quot;Baby Substitute&quot; column of the chart. The dog appears to be a toy breed, and is lying belly-down on a rug." title="Photograph of lounging small white dog">
            <a:extLst>
              <a:ext uri="{FF2B5EF4-FFF2-40B4-BE49-F238E27FC236}">
                <a16:creationId xmlns:a16="http://schemas.microsoft.com/office/drawing/2014/main" id="{20871D4D-AA30-254C-B80A-B0F50CACB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300" y="5371647"/>
            <a:ext cx="1543800" cy="1029105"/>
          </a:xfrm>
          <a:prstGeom prst="rect">
            <a:avLst/>
          </a:prstGeom>
        </p:spPr>
      </p:pic>
      <p:pic>
        <p:nvPicPr>
          <p:cNvPr id="13" name="Picture 12" descr="Photo of brown dog's head under the &quot;Family Mutt&quot; column of chart. Dog may be a golden retriever. It looks somewhat somber, but is probably loved by its family." title="Photograph of brown dog's head">
            <a:extLst>
              <a:ext uri="{FF2B5EF4-FFF2-40B4-BE49-F238E27FC236}">
                <a16:creationId xmlns:a16="http://schemas.microsoft.com/office/drawing/2014/main" id="{20871D4D-AA30-254C-B80A-B0F50CACBEBB}"/>
              </a:ext>
            </a:extLst>
          </p:cNvPr>
          <p:cNvPicPr>
            <a:picLocks noChangeAspect="1"/>
          </p:cNvPicPr>
          <p:nvPr/>
        </p:nvPicPr>
        <p:blipFill rotWithShape="1">
          <a:blip r:embed="rId4">
            <a:extLst>
              <a:ext uri="{28A0092B-C50C-407E-A947-70E740481C1C}">
                <a14:useLocalDpi xmlns:a14="http://schemas.microsoft.com/office/drawing/2010/main" val="0"/>
              </a:ext>
            </a:extLst>
          </a:blip>
          <a:srcRect l="12632" t="5645" r="181" b="8505"/>
          <a:stretch/>
        </p:blipFill>
        <p:spPr>
          <a:xfrm>
            <a:off x="3774405" y="5371600"/>
            <a:ext cx="1565587" cy="1029200"/>
          </a:xfrm>
          <a:prstGeom prst="rect">
            <a:avLst/>
          </a:prstGeom>
        </p:spPr>
      </p:pic>
      <p:pic>
        <p:nvPicPr>
          <p:cNvPr id="14" name="Picture 13" descr="Photograph of working dog underneath the column titled &quot;Functionalist.&quot; It is black and white and treading on grass." title="Photograph of working dog">
            <a:extLst>
              <a:ext uri="{FF2B5EF4-FFF2-40B4-BE49-F238E27FC236}">
                <a16:creationId xmlns:a16="http://schemas.microsoft.com/office/drawing/2014/main" id="{20871D4D-AA30-254C-B80A-B0F50CACBEBB}"/>
              </a:ext>
            </a:extLst>
          </p:cNvPr>
          <p:cNvPicPr>
            <a:picLocks noChangeAspect="1"/>
          </p:cNvPicPr>
          <p:nvPr/>
        </p:nvPicPr>
        <p:blipFill rotWithShape="1">
          <a:blip r:embed="rId5">
            <a:extLst>
              <a:ext uri="{28A0092B-C50C-407E-A947-70E740481C1C}">
                <a14:useLocalDpi xmlns:a14="http://schemas.microsoft.com/office/drawing/2010/main" val="0"/>
              </a:ext>
            </a:extLst>
          </a:blip>
          <a:srcRect t="3347" b="3186"/>
          <a:stretch/>
        </p:blipFill>
        <p:spPr>
          <a:xfrm>
            <a:off x="2140995" y="5371600"/>
            <a:ext cx="1515749" cy="1029200"/>
          </a:xfrm>
          <a:prstGeom prst="rect">
            <a:avLst/>
          </a:prstGeom>
        </p:spPr>
      </p:pic>
    </p:spTree>
    <p:extLst>
      <p:ext uri="{BB962C8B-B14F-4D97-AF65-F5344CB8AC3E}">
        <p14:creationId xmlns:p14="http://schemas.microsoft.com/office/powerpoint/2010/main" val="3069955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368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614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 Apron’s Customer Profile</a:t>
            </a:r>
          </a:p>
        </p:txBody>
      </p:sp>
      <p:pic>
        <p:nvPicPr>
          <p:cNvPr id="5" name="Picture 4" descr="Blue Apron's Customer Profile. This complicated graphic has six components, each with a percentage-stacked bar graph.&#10;&#10;In the top left, Age: Based on email surveys with 1074 respondents, Blue Apron found 4% of its customers are 18 to 24 years old, 30% (the largest percentage) are 25 to 34 years old, 25% are 35 to 44 years old, 16% are 45 to 54 years old, 18% are 55 to 64 years old, and 9% are 65 or older.&#10;&#10;In the top center, Geography: Blue Apron's customers come from all over the United States. 32 percent come from the South, 28 percent come from the West, 23 percent come from the Northeast, and 17 percent come from the Midwest.&#10;&#10;In the top right, Children. 27 percent of customers cook for children under 18, and 73 percent do not.&#10;&#10;In the bottom right, Gender: Blue Apron account members tend to be female (at 82 percent), even though Blue Apron is often shared between partners.&#10;&#10;In the bottom center, Family Plans. it is displayed that 79 percent of orders are 2-person plans, while 21 percent are family plans.&#10;&#10;In the bottom left, Average Annual Household Income. Only 11 percent of customers earn less than $50,000 each year. 33 percent earn between 50 and 99 thousand dollars. 56 percent earn over 100 thousand US dollars." title="Blue Apron's Customer Profile">
            <a:extLst>
              <a:ext uri="{FF2B5EF4-FFF2-40B4-BE49-F238E27FC236}">
                <a16:creationId xmlns:a16="http://schemas.microsoft.com/office/drawing/2014/main" id="{17F7D8E1-D2ED-1446-A2A5-A5814F938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34015"/>
            <a:ext cx="8382000" cy="3828585"/>
          </a:xfrm>
          <a:prstGeom prst="rect">
            <a:avLst/>
          </a:prstGeom>
        </p:spPr>
      </p:pic>
      <p:sp>
        <p:nvSpPr>
          <p:cNvPr id="7" name="Rectangle 6">
            <a:extLst>
              <a:ext uri="{FF2B5EF4-FFF2-40B4-BE49-F238E27FC236}">
                <a16:creationId xmlns:a16="http://schemas.microsoft.com/office/drawing/2014/main" id="{68D6FAA9-4D64-4B85-9C1E-A89D5AD9A2A7}"/>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Blue Apron, May 2018 Investor Presentation</a:t>
            </a:r>
          </a:p>
        </p:txBody>
      </p:sp>
    </p:spTree>
    <p:extLst>
      <p:ext uri="{BB962C8B-B14F-4D97-AF65-F5344CB8AC3E}">
        <p14:creationId xmlns:p14="http://schemas.microsoft.com/office/powerpoint/2010/main" val="679955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54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Targeting</a:t>
            </a:r>
          </a:p>
        </p:txBody>
      </p:sp>
      <p:sp>
        <p:nvSpPr>
          <p:cNvPr id="3" name="Subtitle 2">
            <a:extLst>
              <a:ext uri="{FF2B5EF4-FFF2-40B4-BE49-F238E27FC236}">
                <a16:creationId xmlns:a16="http://schemas.microsoft.com/office/drawing/2014/main" id="{2D9E1DD9-86F3-4A2B-9603-6CCCAA886DDF}"/>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96139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Targeting</a:t>
            </a:r>
          </a:p>
        </p:txBody>
      </p:sp>
      <p:grpSp>
        <p:nvGrpSpPr>
          <p:cNvPr id="3" name="Group 2" descr="A flowchart demonstrating market targeting. Several factors feed into the central section of the chart labeled &quot;target market selection.&quot; In the top, there are Market Opportunities, including Segment size and Growth rate or potential. In the bottom left, there is competition, including competitors' strengths and competitive intensity. In the bottom right, there is company fit, including objectives, competencies, customer base, and resources." title="Targeting"/>
          <p:cNvGrpSpPr/>
          <p:nvPr/>
        </p:nvGrpSpPr>
        <p:grpSpPr>
          <a:xfrm>
            <a:off x="308200" y="1524000"/>
            <a:ext cx="8527600" cy="5029200"/>
            <a:chOff x="301400" y="1524000"/>
            <a:chExt cx="8527600" cy="5029200"/>
          </a:xfrm>
        </p:grpSpPr>
        <p:sp>
          <p:nvSpPr>
            <p:cNvPr id="15" name="Rectangle: Rounded Corners 3">
              <a:extLst>
                <a:ext uri="{FF2B5EF4-FFF2-40B4-BE49-F238E27FC236}">
                  <a16:creationId xmlns:a16="http://schemas.microsoft.com/office/drawing/2014/main" id="{C307B631-70D1-43C1-A1B0-C0CC72A62E14}"/>
                </a:ext>
              </a:extLst>
            </p:cNvPr>
            <p:cNvSpPr/>
            <p:nvPr/>
          </p:nvSpPr>
          <p:spPr>
            <a:xfrm>
              <a:off x="301400" y="4978400"/>
              <a:ext cx="3144182" cy="1574800"/>
            </a:xfrm>
            <a:prstGeom prst="roundRect">
              <a:avLst>
                <a:gd name="adj"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b="1" dirty="0">
                  <a:solidFill>
                    <a:schemeClr val="tx1"/>
                  </a:solidFill>
                </a:rPr>
                <a:t>Competition:</a:t>
              </a:r>
            </a:p>
            <a:p>
              <a:pPr marL="285750" indent="-285750">
                <a:buFont typeface="Arial" panose="020B0604020202020204" pitchFamily="34" charset="0"/>
                <a:buChar char="•"/>
              </a:pPr>
              <a:r>
                <a:rPr lang="en-US" b="1" dirty="0">
                  <a:solidFill>
                    <a:schemeClr val="tx1"/>
                  </a:solidFill>
                </a:rPr>
                <a:t>Competitors’ strengths</a:t>
              </a:r>
            </a:p>
            <a:p>
              <a:pPr marL="285750" indent="-285750">
                <a:buFont typeface="Arial" panose="020B0604020202020204" pitchFamily="34" charset="0"/>
                <a:buChar char="•"/>
              </a:pPr>
              <a:r>
                <a:rPr lang="en-US" b="1" dirty="0">
                  <a:solidFill>
                    <a:schemeClr val="tx1"/>
                  </a:solidFill>
                </a:rPr>
                <a:t>Competitive intensity</a:t>
              </a:r>
            </a:p>
          </p:txBody>
        </p:sp>
        <p:sp>
          <p:nvSpPr>
            <p:cNvPr id="16" name="Rectangle: Rounded Corners 4">
              <a:extLst>
                <a:ext uri="{FF2B5EF4-FFF2-40B4-BE49-F238E27FC236}">
                  <a16:creationId xmlns:a16="http://schemas.microsoft.com/office/drawing/2014/main" id="{759D4D6A-2E1E-44C0-8F69-4AB3C14E2FB2}"/>
                </a:ext>
              </a:extLst>
            </p:cNvPr>
            <p:cNvSpPr/>
            <p:nvPr/>
          </p:nvSpPr>
          <p:spPr>
            <a:xfrm>
              <a:off x="5686200" y="4978400"/>
              <a:ext cx="3142800" cy="1574800"/>
            </a:xfrm>
            <a:prstGeom prst="roundRect">
              <a:avLst>
                <a:gd name="adj"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b="1" dirty="0">
                  <a:solidFill>
                    <a:schemeClr val="tx1"/>
                  </a:solidFill>
                </a:rPr>
                <a:t>Company “fit”</a:t>
              </a:r>
            </a:p>
            <a:p>
              <a:pPr marL="285750" indent="-285750">
                <a:buFont typeface="Arial" panose="020B0604020202020204" pitchFamily="34" charset="0"/>
                <a:buChar char="•"/>
              </a:pPr>
              <a:r>
                <a:rPr lang="en-US" b="1" dirty="0">
                  <a:solidFill>
                    <a:schemeClr val="tx1"/>
                  </a:solidFill>
                </a:rPr>
                <a:t>With objectives</a:t>
              </a:r>
            </a:p>
            <a:p>
              <a:pPr marL="285750" indent="-285750">
                <a:buFont typeface="Arial" panose="020B0604020202020204" pitchFamily="34" charset="0"/>
                <a:buChar char="•"/>
              </a:pPr>
              <a:r>
                <a:rPr lang="en-US" b="1" dirty="0">
                  <a:solidFill>
                    <a:schemeClr val="tx1"/>
                  </a:solidFill>
                </a:rPr>
                <a:t>With competencies</a:t>
              </a:r>
            </a:p>
            <a:p>
              <a:pPr marL="285750" indent="-285750">
                <a:buFont typeface="Arial" panose="020B0604020202020204" pitchFamily="34" charset="0"/>
                <a:buChar char="•"/>
              </a:pPr>
              <a:r>
                <a:rPr lang="en-US" b="1" dirty="0">
                  <a:solidFill>
                    <a:schemeClr val="tx1"/>
                  </a:solidFill>
                </a:rPr>
                <a:t>With customer base</a:t>
              </a:r>
            </a:p>
            <a:p>
              <a:pPr marL="285750" indent="-285750">
                <a:buFont typeface="Arial" panose="020B0604020202020204" pitchFamily="34" charset="0"/>
                <a:buChar char="•"/>
              </a:pPr>
              <a:r>
                <a:rPr lang="en-US" b="1" dirty="0">
                  <a:solidFill>
                    <a:schemeClr val="tx1"/>
                  </a:solidFill>
                </a:rPr>
                <a:t>With resources</a:t>
              </a:r>
            </a:p>
          </p:txBody>
        </p:sp>
        <p:grpSp>
          <p:nvGrpSpPr>
            <p:cNvPr id="12" name="Group 11">
              <a:extLst>
                <a:ext uri="{FF2B5EF4-FFF2-40B4-BE49-F238E27FC236}">
                  <a16:creationId xmlns:a16="http://schemas.microsoft.com/office/drawing/2014/main" id="{1282E79F-2923-4557-9F8B-88B5A99EA130}"/>
                </a:ext>
              </a:extLst>
            </p:cNvPr>
            <p:cNvGrpSpPr/>
            <p:nvPr/>
          </p:nvGrpSpPr>
          <p:grpSpPr>
            <a:xfrm>
              <a:off x="3009900" y="1524000"/>
              <a:ext cx="3142800" cy="3469304"/>
              <a:chOff x="2895600" y="1762760"/>
              <a:chExt cx="3142800" cy="3469304"/>
            </a:xfrm>
          </p:grpSpPr>
          <p:sp>
            <p:nvSpPr>
              <p:cNvPr id="13" name="Rectangle: Rounded Corners 2">
                <a:extLst>
                  <a:ext uri="{FF2B5EF4-FFF2-40B4-BE49-F238E27FC236}">
                    <a16:creationId xmlns:a16="http://schemas.microsoft.com/office/drawing/2014/main" id="{E4107E8C-23B4-49CE-804F-965BB0737619}"/>
                  </a:ext>
                </a:extLst>
              </p:cNvPr>
              <p:cNvSpPr/>
              <p:nvPr/>
            </p:nvSpPr>
            <p:spPr>
              <a:xfrm>
                <a:off x="2895600" y="1762760"/>
                <a:ext cx="3142800" cy="990600"/>
              </a:xfrm>
              <a:prstGeom prst="roundRect">
                <a:avLst>
                  <a:gd name="adj"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b="1" dirty="0">
                    <a:solidFill>
                      <a:schemeClr val="tx1"/>
                    </a:solidFill>
                  </a:rPr>
                  <a:t>Market opportunities:</a:t>
                </a:r>
              </a:p>
              <a:p>
                <a:pPr marL="285750" indent="-285750">
                  <a:buFont typeface="Arial" panose="020B0604020202020204" pitchFamily="34" charset="0"/>
                  <a:buChar char="•"/>
                </a:pPr>
                <a:r>
                  <a:rPr lang="en-US" b="1" dirty="0">
                    <a:solidFill>
                      <a:schemeClr val="tx1"/>
                    </a:solidFill>
                  </a:rPr>
                  <a:t>Segment size</a:t>
                </a:r>
              </a:p>
              <a:p>
                <a:pPr marL="285750" indent="-285750">
                  <a:buFont typeface="Arial" panose="020B0604020202020204" pitchFamily="34" charset="0"/>
                  <a:buChar char="•"/>
                </a:pPr>
                <a:r>
                  <a:rPr lang="en-US" b="1" dirty="0">
                    <a:solidFill>
                      <a:schemeClr val="tx1"/>
                    </a:solidFill>
                  </a:rPr>
                  <a:t>Growth rate/potential</a:t>
                </a:r>
              </a:p>
            </p:txBody>
          </p:sp>
          <p:sp>
            <p:nvSpPr>
              <p:cNvPr id="14" name="Oval 13">
                <a:extLst>
                  <a:ext uri="{FF2B5EF4-FFF2-40B4-BE49-F238E27FC236}">
                    <a16:creationId xmlns:a16="http://schemas.microsoft.com/office/drawing/2014/main" id="{A334944F-5338-474D-8B87-EB9325BFEF16}"/>
                  </a:ext>
                </a:extLst>
              </p:cNvPr>
              <p:cNvSpPr/>
              <p:nvPr/>
            </p:nvSpPr>
            <p:spPr>
              <a:xfrm>
                <a:off x="3467100" y="3374689"/>
                <a:ext cx="1981200" cy="185737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b="1" dirty="0">
                    <a:solidFill>
                      <a:schemeClr val="tx1"/>
                    </a:solidFill>
                  </a:rPr>
                  <a:t>Target</a:t>
                </a:r>
                <a:br>
                  <a:rPr lang="en-US" b="1" dirty="0">
                    <a:solidFill>
                      <a:schemeClr val="tx1"/>
                    </a:solidFill>
                  </a:rPr>
                </a:br>
                <a:r>
                  <a:rPr lang="en-US" b="1" dirty="0">
                    <a:solidFill>
                      <a:schemeClr val="tx1"/>
                    </a:solidFill>
                  </a:rPr>
                  <a:t>market</a:t>
                </a:r>
                <a:br>
                  <a:rPr lang="en-US" b="1" dirty="0">
                    <a:solidFill>
                      <a:schemeClr val="tx1"/>
                    </a:solidFill>
                  </a:rPr>
                </a:br>
                <a:r>
                  <a:rPr lang="en-US" b="1" dirty="0">
                    <a:solidFill>
                      <a:schemeClr val="tx1"/>
                    </a:solidFill>
                  </a:rPr>
                  <a:t>selection</a:t>
                </a:r>
              </a:p>
            </p:txBody>
          </p:sp>
        </p:grpSp>
        <p:grpSp>
          <p:nvGrpSpPr>
            <p:cNvPr id="8" name="Group 7">
              <a:extLst>
                <a:ext uri="{FF2B5EF4-FFF2-40B4-BE49-F238E27FC236}">
                  <a16:creationId xmlns:a16="http://schemas.microsoft.com/office/drawing/2014/main" id="{20B819B4-649E-42AE-AAA8-56A23B97CC55}"/>
                </a:ext>
              </a:extLst>
            </p:cNvPr>
            <p:cNvGrpSpPr/>
            <p:nvPr/>
          </p:nvGrpSpPr>
          <p:grpSpPr>
            <a:xfrm>
              <a:off x="3429000" y="4724400"/>
              <a:ext cx="2091687" cy="545335"/>
              <a:chOff x="3482586" y="4933595"/>
              <a:chExt cx="2091687" cy="545335"/>
            </a:xfrm>
          </p:grpSpPr>
          <p:sp>
            <p:nvSpPr>
              <p:cNvPr id="9" name="Arrow: Down 16">
                <a:extLst>
                  <a:ext uri="{FF2B5EF4-FFF2-40B4-BE49-F238E27FC236}">
                    <a16:creationId xmlns:a16="http://schemas.microsoft.com/office/drawing/2014/main" id="{0C63D527-DA77-4EB9-9E59-90EF9F5C3853}"/>
                  </a:ext>
                </a:extLst>
              </p:cNvPr>
              <p:cNvSpPr/>
              <p:nvPr/>
            </p:nvSpPr>
            <p:spPr>
              <a:xfrm rot="18900000" flipV="1">
                <a:off x="5400779" y="4933595"/>
                <a:ext cx="173494" cy="54533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Arrow: Down 17">
                <a:extLst>
                  <a:ext uri="{FF2B5EF4-FFF2-40B4-BE49-F238E27FC236}">
                    <a16:creationId xmlns:a16="http://schemas.microsoft.com/office/drawing/2014/main" id="{4CDFB2B9-6DAE-4601-9C7C-2C6A9285DC87}"/>
                  </a:ext>
                </a:extLst>
              </p:cNvPr>
              <p:cNvSpPr/>
              <p:nvPr/>
            </p:nvSpPr>
            <p:spPr>
              <a:xfrm rot="2700000" flipH="1" flipV="1">
                <a:off x="3667932" y="4933653"/>
                <a:ext cx="172958" cy="5436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18" name="Arrow: Down 17">
              <a:extLst>
                <a:ext uri="{FF2B5EF4-FFF2-40B4-BE49-F238E27FC236}">
                  <a16:creationId xmlns:a16="http://schemas.microsoft.com/office/drawing/2014/main" id="{4CDFB2B9-6DAE-4601-9C7C-2C6A9285DC87}"/>
                </a:ext>
              </a:extLst>
            </p:cNvPr>
            <p:cNvSpPr/>
            <p:nvPr/>
          </p:nvSpPr>
          <p:spPr>
            <a:xfrm flipH="1">
              <a:off x="4485521" y="2557780"/>
              <a:ext cx="172958" cy="54365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156937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307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Positioning</a:t>
            </a:r>
          </a:p>
        </p:txBody>
      </p:sp>
      <p:sp>
        <p:nvSpPr>
          <p:cNvPr id="3" name="Subtitle 2">
            <a:extLst>
              <a:ext uri="{FF2B5EF4-FFF2-40B4-BE49-F238E27FC236}">
                <a16:creationId xmlns:a16="http://schemas.microsoft.com/office/drawing/2014/main" id="{F76583CB-9EED-44A0-AB94-EA0C0B3BBFA7}"/>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0572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Positioning</a:t>
            </a:r>
          </a:p>
        </p:txBody>
      </p:sp>
      <p:sp>
        <p:nvSpPr>
          <p:cNvPr id="3" name="Triangle 2" descr="Positioning. A triangle has points labeled &quot;experiential,&quot; &quot;economic,&quot; and &quot;functional.&quot;" title="Positioning">
            <a:extLst>
              <a:ext uri="{FF2B5EF4-FFF2-40B4-BE49-F238E27FC236}">
                <a16:creationId xmlns:a16="http://schemas.microsoft.com/office/drawing/2014/main" id="{2FBF9149-A3A1-EF46-BB74-5E0F1D16DCF4}"/>
              </a:ext>
            </a:extLst>
          </p:cNvPr>
          <p:cNvSpPr/>
          <p:nvPr/>
        </p:nvSpPr>
        <p:spPr>
          <a:xfrm>
            <a:off x="2584470" y="2286000"/>
            <a:ext cx="3962400" cy="34290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extBox 3">
            <a:extLst>
              <a:ext uri="{FF2B5EF4-FFF2-40B4-BE49-F238E27FC236}">
                <a16:creationId xmlns:a16="http://schemas.microsoft.com/office/drawing/2014/main" id="{5AE7DCF8-803C-AF49-B991-E152BDFBCDA9}"/>
              </a:ext>
            </a:extLst>
          </p:cNvPr>
          <p:cNvSpPr txBox="1"/>
          <p:nvPr/>
        </p:nvSpPr>
        <p:spPr>
          <a:xfrm>
            <a:off x="1898670" y="5786735"/>
            <a:ext cx="1537600" cy="461665"/>
          </a:xfrm>
          <a:prstGeom prst="rect">
            <a:avLst/>
          </a:prstGeom>
          <a:noFill/>
        </p:spPr>
        <p:txBody>
          <a:bodyPr wrap="none" rtlCol="0">
            <a:noAutofit/>
          </a:bodyPr>
          <a:lstStyle/>
          <a:p>
            <a:r>
              <a:rPr lang="en-US" sz="2400" dirty="0"/>
              <a:t>Economic</a:t>
            </a:r>
          </a:p>
        </p:txBody>
      </p:sp>
      <p:sp>
        <p:nvSpPr>
          <p:cNvPr id="7" name="TextBox 6">
            <a:extLst>
              <a:ext uri="{FF2B5EF4-FFF2-40B4-BE49-F238E27FC236}">
                <a16:creationId xmlns:a16="http://schemas.microsoft.com/office/drawing/2014/main" id="{0A7D4B8C-25DB-8041-9E78-3B6C0689A0C2}"/>
              </a:ext>
            </a:extLst>
          </p:cNvPr>
          <p:cNvSpPr txBox="1"/>
          <p:nvPr/>
        </p:nvSpPr>
        <p:spPr>
          <a:xfrm>
            <a:off x="6013470" y="5786735"/>
            <a:ext cx="1606530" cy="461665"/>
          </a:xfrm>
          <a:prstGeom prst="rect">
            <a:avLst/>
          </a:prstGeom>
          <a:noFill/>
        </p:spPr>
        <p:txBody>
          <a:bodyPr wrap="none" rtlCol="0">
            <a:noAutofit/>
          </a:bodyPr>
          <a:lstStyle/>
          <a:p>
            <a:r>
              <a:rPr lang="en-US" sz="2400" dirty="0"/>
              <a:t>Functional</a:t>
            </a:r>
          </a:p>
        </p:txBody>
      </p:sp>
      <p:sp>
        <p:nvSpPr>
          <p:cNvPr id="8" name="TextBox 7">
            <a:extLst>
              <a:ext uri="{FF2B5EF4-FFF2-40B4-BE49-F238E27FC236}">
                <a16:creationId xmlns:a16="http://schemas.microsoft.com/office/drawing/2014/main" id="{0AE92661-9241-234A-9E8C-B69FFCCD61A8}"/>
              </a:ext>
            </a:extLst>
          </p:cNvPr>
          <p:cNvSpPr txBox="1"/>
          <p:nvPr/>
        </p:nvSpPr>
        <p:spPr>
          <a:xfrm>
            <a:off x="3667828" y="1752600"/>
            <a:ext cx="1795684" cy="461665"/>
          </a:xfrm>
          <a:prstGeom prst="rect">
            <a:avLst/>
          </a:prstGeom>
          <a:noFill/>
        </p:spPr>
        <p:txBody>
          <a:bodyPr wrap="none" rtlCol="0">
            <a:noAutofit/>
          </a:bodyPr>
          <a:lstStyle/>
          <a:p>
            <a:r>
              <a:rPr lang="en-US" sz="2400" dirty="0"/>
              <a:t>Experiential</a:t>
            </a:r>
          </a:p>
        </p:txBody>
      </p:sp>
    </p:spTree>
    <p:extLst>
      <p:ext uri="{BB962C8B-B14F-4D97-AF65-F5344CB8AC3E}">
        <p14:creationId xmlns:p14="http://schemas.microsoft.com/office/powerpoint/2010/main" val="1221234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951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Blue Apron’s Positioning</a:t>
            </a:r>
          </a:p>
        </p:txBody>
      </p:sp>
      <p:sp>
        <p:nvSpPr>
          <p:cNvPr id="3" name="Triangle 2" descr="Blue Apron's Positioning. A triangle chart similar to the previous one features points labeled, &quot;Experiential, Fun of cooking,&quot; then &quot;Economic, ten dollars per dinner,&quot; and finally, &quot;Functional: convenience and fresh.&quot; " title="Blue Apron's Positioning">
            <a:extLst>
              <a:ext uri="{FF2B5EF4-FFF2-40B4-BE49-F238E27FC236}">
                <a16:creationId xmlns:a16="http://schemas.microsoft.com/office/drawing/2014/main" id="{2FBF9149-A3A1-EF46-BB74-5E0F1D16DCF4}"/>
              </a:ext>
            </a:extLst>
          </p:cNvPr>
          <p:cNvSpPr/>
          <p:nvPr/>
        </p:nvSpPr>
        <p:spPr>
          <a:xfrm>
            <a:off x="2584470" y="2286000"/>
            <a:ext cx="3962400" cy="34290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TextBox 7">
            <a:extLst>
              <a:ext uri="{FF2B5EF4-FFF2-40B4-BE49-F238E27FC236}">
                <a16:creationId xmlns:a16="http://schemas.microsoft.com/office/drawing/2014/main" id="{0AE92661-9241-234A-9E8C-B69FFCCD61A8}"/>
              </a:ext>
            </a:extLst>
          </p:cNvPr>
          <p:cNvSpPr txBox="1"/>
          <p:nvPr/>
        </p:nvSpPr>
        <p:spPr>
          <a:xfrm>
            <a:off x="3667828" y="1600200"/>
            <a:ext cx="1795684" cy="762000"/>
          </a:xfrm>
          <a:prstGeom prst="rect">
            <a:avLst/>
          </a:prstGeom>
          <a:noFill/>
        </p:spPr>
        <p:txBody>
          <a:bodyPr wrap="none" rtlCol="0">
            <a:noAutofit/>
          </a:bodyPr>
          <a:lstStyle/>
          <a:p>
            <a:pPr algn="ctr"/>
            <a:r>
              <a:rPr lang="en-US" sz="2400" b="1" dirty="0"/>
              <a:t>Experiential</a:t>
            </a:r>
          </a:p>
          <a:p>
            <a:pPr algn="ctr"/>
            <a:r>
              <a:rPr lang="en-US" sz="2000" dirty="0"/>
              <a:t>Fun of cooking</a:t>
            </a:r>
          </a:p>
        </p:txBody>
      </p:sp>
      <p:sp>
        <p:nvSpPr>
          <p:cNvPr id="9" name="TextBox 8">
            <a:extLst>
              <a:ext uri="{FF2B5EF4-FFF2-40B4-BE49-F238E27FC236}">
                <a16:creationId xmlns:a16="http://schemas.microsoft.com/office/drawing/2014/main" id="{92041BAC-0B73-4FE9-A5D0-4E42E28EBD5F}"/>
              </a:ext>
            </a:extLst>
          </p:cNvPr>
          <p:cNvSpPr txBox="1"/>
          <p:nvPr/>
        </p:nvSpPr>
        <p:spPr>
          <a:xfrm>
            <a:off x="1757160" y="5715000"/>
            <a:ext cx="1654620" cy="769441"/>
          </a:xfrm>
          <a:prstGeom prst="rect">
            <a:avLst/>
          </a:prstGeom>
          <a:noFill/>
        </p:spPr>
        <p:txBody>
          <a:bodyPr wrap="none" rtlCol="0">
            <a:noAutofit/>
          </a:bodyPr>
          <a:lstStyle/>
          <a:p>
            <a:pPr algn="ctr"/>
            <a:r>
              <a:rPr lang="en-US" sz="2400" b="1" dirty="0"/>
              <a:t>Economic</a:t>
            </a:r>
          </a:p>
          <a:p>
            <a:pPr algn="ctr"/>
            <a:r>
              <a:rPr lang="en-US" sz="2000" dirty="0"/>
              <a:t>$10/dinner</a:t>
            </a:r>
          </a:p>
        </p:txBody>
      </p:sp>
      <p:sp>
        <p:nvSpPr>
          <p:cNvPr id="10" name="TextBox 9">
            <a:extLst>
              <a:ext uri="{FF2B5EF4-FFF2-40B4-BE49-F238E27FC236}">
                <a16:creationId xmlns:a16="http://schemas.microsoft.com/office/drawing/2014/main" id="{D00104FC-5660-42F7-AAD2-0547DEFC53FC}"/>
              </a:ext>
            </a:extLst>
          </p:cNvPr>
          <p:cNvSpPr txBox="1"/>
          <p:nvPr/>
        </p:nvSpPr>
        <p:spPr>
          <a:xfrm>
            <a:off x="5306787" y="5715000"/>
            <a:ext cx="2480166" cy="769441"/>
          </a:xfrm>
          <a:prstGeom prst="rect">
            <a:avLst/>
          </a:prstGeom>
          <a:noFill/>
        </p:spPr>
        <p:txBody>
          <a:bodyPr wrap="none" rtlCol="0">
            <a:noAutofit/>
          </a:bodyPr>
          <a:lstStyle/>
          <a:p>
            <a:pPr algn="ctr"/>
            <a:r>
              <a:rPr lang="en-US" sz="2400" b="1" dirty="0"/>
              <a:t>Functional</a:t>
            </a:r>
          </a:p>
          <a:p>
            <a:pPr algn="ctr"/>
            <a:r>
              <a:rPr lang="en-US" sz="2000" dirty="0"/>
              <a:t>Convenience, fresh</a:t>
            </a:r>
          </a:p>
        </p:txBody>
      </p:sp>
    </p:spTree>
    <p:extLst>
      <p:ext uri="{BB962C8B-B14F-4D97-AF65-F5344CB8AC3E}">
        <p14:creationId xmlns:p14="http://schemas.microsoft.com/office/powerpoint/2010/main" val="1825720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Strategy Framework</a:t>
            </a:r>
          </a:p>
        </p:txBody>
      </p:sp>
      <p:grpSp>
        <p:nvGrpSpPr>
          <p:cNvPr id="61" name="Group 60" descr="Marketing Strategy Framework concept map. A company identifies market opportunities by engaging the customer and considering competition. Through segmentation, targeting, and positioning, it develops strategies pertaining to product development, price, promotion, and place." title="Marketing Strategy Framework"/>
          <p:cNvGrpSpPr/>
          <p:nvPr/>
        </p:nvGrpSpPr>
        <p:grpSpPr>
          <a:xfrm>
            <a:off x="114300" y="1822768"/>
            <a:ext cx="8915401" cy="4349432"/>
            <a:chOff x="76199" y="1822768"/>
            <a:chExt cx="8915401" cy="4349432"/>
          </a:xfrm>
        </p:grpSpPr>
        <p:sp>
          <p:nvSpPr>
            <p:cNvPr id="62" name="Text Box 3">
              <a:extLst>
                <a:ext uri="{FF2B5EF4-FFF2-40B4-BE49-F238E27FC236}">
                  <a16:creationId xmlns:a16="http://schemas.microsoft.com/office/drawing/2014/main" id="{1D9860A3-7DE4-4C75-BD44-1CE9306BF184}"/>
                </a:ext>
              </a:extLst>
            </p:cNvPr>
            <p:cNvSpPr txBox="1">
              <a:spLocks noChangeArrowheads="1"/>
            </p:cNvSpPr>
            <p:nvPr/>
          </p:nvSpPr>
          <p:spPr bwMode="auto">
            <a:xfrm>
              <a:off x="76200" y="1885016"/>
              <a:ext cx="2055495" cy="667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t">
              <a:noAutofit/>
            </a:bodyPr>
            <a:lstStyle/>
            <a:p>
              <a:pPr eaLnBrk="1" hangingPunct="1"/>
              <a:r>
                <a:rPr lang="en-US" altLang="en-US" b="1" dirty="0"/>
                <a:t>Identify market</a:t>
              </a:r>
            </a:p>
            <a:p>
              <a:pPr eaLnBrk="1" hangingPunct="1"/>
              <a:r>
                <a:rPr lang="en-US" altLang="en-US" b="1" dirty="0"/>
                <a:t>opportunities</a:t>
              </a:r>
            </a:p>
          </p:txBody>
        </p:sp>
        <p:sp>
          <p:nvSpPr>
            <p:cNvPr id="63" name="Text Box 4">
              <a:extLst>
                <a:ext uri="{FF2B5EF4-FFF2-40B4-BE49-F238E27FC236}">
                  <a16:creationId xmlns:a16="http://schemas.microsoft.com/office/drawing/2014/main" id="{6479AD93-F460-4E39-8ABF-B1FF69FE4709}"/>
                </a:ext>
              </a:extLst>
            </p:cNvPr>
            <p:cNvSpPr txBox="1">
              <a:spLocks noChangeArrowheads="1"/>
            </p:cNvSpPr>
            <p:nvPr/>
          </p:nvSpPr>
          <p:spPr bwMode="auto">
            <a:xfrm>
              <a:off x="76199" y="4114800"/>
              <a:ext cx="2055496" cy="143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oAutofit/>
            </a:bodyPr>
            <a:lstStyle/>
            <a:p>
              <a:pPr eaLnBrk="1" hangingPunct="1"/>
              <a:r>
                <a:rPr lang="en-US" altLang="en-US" b="1" dirty="0"/>
                <a:t>Develop</a:t>
              </a:r>
              <a:br>
                <a:rPr lang="en-US" altLang="en-US" b="1" dirty="0"/>
              </a:br>
              <a:r>
                <a:rPr lang="en-US" altLang="en-US" b="1" dirty="0"/>
                <a:t>strategy and marketing programs to win</a:t>
              </a:r>
            </a:p>
          </p:txBody>
        </p:sp>
        <p:grpSp>
          <p:nvGrpSpPr>
            <p:cNvPr id="64" name="Group 63"/>
            <p:cNvGrpSpPr/>
            <p:nvPr/>
          </p:nvGrpSpPr>
          <p:grpSpPr>
            <a:xfrm>
              <a:off x="1905000" y="1822768"/>
              <a:ext cx="7086600" cy="4349432"/>
              <a:chOff x="1828800" y="1822768"/>
              <a:chExt cx="7086600" cy="4349432"/>
            </a:xfrm>
          </p:grpSpPr>
          <p:grpSp>
            <p:nvGrpSpPr>
              <p:cNvPr id="65" name="Group 64">
                <a:extLst>
                  <a:ext uri="{FF2B5EF4-FFF2-40B4-BE49-F238E27FC236}">
                    <a16:creationId xmlns:a16="http://schemas.microsoft.com/office/drawing/2014/main" id="{76D039AE-95F7-4F25-9ED7-50882ED7B1AB}"/>
                  </a:ext>
                </a:extLst>
              </p:cNvPr>
              <p:cNvGrpSpPr/>
              <p:nvPr/>
            </p:nvGrpSpPr>
            <p:grpSpPr>
              <a:xfrm>
                <a:off x="2101453" y="3670739"/>
                <a:ext cx="6541294" cy="670953"/>
                <a:chOff x="2032000" y="3688677"/>
                <a:chExt cx="6541294" cy="670953"/>
              </a:xfrm>
              <a:solidFill>
                <a:schemeClr val="accent2">
                  <a:lumMod val="40000"/>
                  <a:lumOff val="60000"/>
                </a:schemeClr>
              </a:solidFill>
            </p:grpSpPr>
            <p:sp>
              <p:nvSpPr>
                <p:cNvPr id="82" name="Oval 81">
                  <a:extLst>
                    <a:ext uri="{FF2B5EF4-FFF2-40B4-BE49-F238E27FC236}">
                      <a16:creationId xmlns:a16="http://schemas.microsoft.com/office/drawing/2014/main" id="{763AC0E8-BE64-4082-803A-28341698F3DE}"/>
                    </a:ext>
                  </a:extLst>
                </p:cNvPr>
                <p:cNvSpPr/>
                <p:nvPr/>
              </p:nvSpPr>
              <p:spPr>
                <a:xfrm>
                  <a:off x="2032000"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tx1"/>
                      </a:solidFill>
                    </a:rPr>
                    <a:t>Segmentation</a:t>
                  </a:r>
                </a:p>
              </p:txBody>
            </p:sp>
            <p:sp>
              <p:nvSpPr>
                <p:cNvPr id="83" name="Oval 82">
                  <a:extLst>
                    <a:ext uri="{FF2B5EF4-FFF2-40B4-BE49-F238E27FC236}">
                      <a16:creationId xmlns:a16="http://schemas.microsoft.com/office/drawing/2014/main" id="{494BC32B-AF07-4DC0-A8FE-DFF9EA20D72A}"/>
                    </a:ext>
                  </a:extLst>
                </p:cNvPr>
                <p:cNvSpPr/>
                <p:nvPr/>
              </p:nvSpPr>
              <p:spPr>
                <a:xfrm>
                  <a:off x="4283472"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tx1"/>
                      </a:solidFill>
                    </a:rPr>
                    <a:t>Targeting</a:t>
                  </a:r>
                </a:p>
              </p:txBody>
            </p:sp>
            <p:sp>
              <p:nvSpPr>
                <p:cNvPr id="84" name="Oval 83">
                  <a:extLst>
                    <a:ext uri="{FF2B5EF4-FFF2-40B4-BE49-F238E27FC236}">
                      <a16:creationId xmlns:a16="http://schemas.microsoft.com/office/drawing/2014/main" id="{E4F3F97B-FBCE-4579-BF88-D68B8BBDA50C}"/>
                    </a:ext>
                  </a:extLst>
                </p:cNvPr>
                <p:cNvSpPr/>
                <p:nvPr/>
              </p:nvSpPr>
              <p:spPr>
                <a:xfrm>
                  <a:off x="6534944"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tx1"/>
                      </a:solidFill>
                    </a:rPr>
                    <a:t>Positioning</a:t>
                  </a:r>
                </a:p>
              </p:txBody>
            </p:sp>
          </p:grpSp>
          <p:grpSp>
            <p:nvGrpSpPr>
              <p:cNvPr id="66" name="Group 65"/>
              <p:cNvGrpSpPr/>
              <p:nvPr/>
            </p:nvGrpSpPr>
            <p:grpSpPr>
              <a:xfrm>
                <a:off x="2207895" y="1822768"/>
                <a:ext cx="6328410" cy="792163"/>
                <a:chOff x="2463884" y="1822768"/>
                <a:chExt cx="6328410" cy="792163"/>
              </a:xfrm>
            </p:grpSpPr>
            <p:sp>
              <p:nvSpPr>
                <p:cNvPr id="77" name="Rectangle 76">
                  <a:extLst>
                    <a:ext uri="{FF2B5EF4-FFF2-40B4-BE49-F238E27FC236}">
                      <a16:creationId xmlns:a16="http://schemas.microsoft.com/office/drawing/2014/main" id="{C9D4D447-EDFD-4915-B2D1-9A09DE930586}"/>
                    </a:ext>
                  </a:extLst>
                </p:cNvPr>
                <p:cNvSpPr/>
                <p:nvPr/>
              </p:nvSpPr>
              <p:spPr>
                <a:xfrm>
                  <a:off x="2463884" y="1822768"/>
                  <a:ext cx="171831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Customer</a:t>
                  </a:r>
                </a:p>
              </p:txBody>
            </p:sp>
            <p:sp>
              <p:nvSpPr>
                <p:cNvPr id="78" name="Rectangle 77">
                  <a:extLst>
                    <a:ext uri="{FF2B5EF4-FFF2-40B4-BE49-F238E27FC236}">
                      <a16:creationId xmlns:a16="http://schemas.microsoft.com/office/drawing/2014/main" id="{340DD1AC-5863-4CBB-B1FC-4F9F27D42789}"/>
                    </a:ext>
                  </a:extLst>
                </p:cNvPr>
                <p:cNvSpPr/>
                <p:nvPr/>
              </p:nvSpPr>
              <p:spPr>
                <a:xfrm>
                  <a:off x="4824815" y="1822768"/>
                  <a:ext cx="160655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Company</a:t>
                  </a:r>
                  <a:endParaRPr lang="en-US" altLang="en-US" b="1" dirty="0">
                    <a:solidFill>
                      <a:schemeClr val="bg1"/>
                    </a:solidFill>
                  </a:endParaRPr>
                </a:p>
              </p:txBody>
            </p:sp>
            <p:sp>
              <p:nvSpPr>
                <p:cNvPr id="79" name="Rectangle 78">
                  <a:extLst>
                    <a:ext uri="{FF2B5EF4-FFF2-40B4-BE49-F238E27FC236}">
                      <a16:creationId xmlns:a16="http://schemas.microsoft.com/office/drawing/2014/main" id="{6D7F2BDB-6895-4CD9-A6BF-BE34680126BF}"/>
                    </a:ext>
                  </a:extLst>
                </p:cNvPr>
                <p:cNvSpPr/>
                <p:nvPr/>
              </p:nvSpPr>
              <p:spPr>
                <a:xfrm>
                  <a:off x="7073984" y="1822768"/>
                  <a:ext cx="171831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Competition</a:t>
                  </a:r>
                  <a:endParaRPr lang="en-US" altLang="en-US" b="1" dirty="0">
                    <a:solidFill>
                      <a:schemeClr val="bg1"/>
                    </a:solidFill>
                  </a:endParaRPr>
                </a:p>
              </p:txBody>
            </p:sp>
            <p:sp>
              <p:nvSpPr>
                <p:cNvPr id="80" name="Arrow: Left-Right 38">
                  <a:extLst>
                    <a:ext uri="{FF2B5EF4-FFF2-40B4-BE49-F238E27FC236}">
                      <a16:creationId xmlns:a16="http://schemas.microsoft.com/office/drawing/2014/main" id="{06F9427B-D60A-420A-96AB-3B8C9CD80DDD}"/>
                    </a:ext>
                  </a:extLst>
                </p:cNvPr>
                <p:cNvSpPr/>
                <p:nvPr/>
              </p:nvSpPr>
              <p:spPr>
                <a:xfrm>
                  <a:off x="4217566" y="2057400"/>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1" name="Arrow: Left-Right 39">
                  <a:extLst>
                    <a:ext uri="{FF2B5EF4-FFF2-40B4-BE49-F238E27FC236}">
                      <a16:creationId xmlns:a16="http://schemas.microsoft.com/office/drawing/2014/main" id="{323DE9E3-7E1C-4878-ABB9-F0A05D8AF0D6}"/>
                    </a:ext>
                  </a:extLst>
                </p:cNvPr>
                <p:cNvSpPr/>
                <p:nvPr/>
              </p:nvSpPr>
              <p:spPr>
                <a:xfrm>
                  <a:off x="6466737" y="2057400"/>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67" name="Arrow: Down 42">
                <a:extLst>
                  <a:ext uri="{FF2B5EF4-FFF2-40B4-BE49-F238E27FC236}">
                    <a16:creationId xmlns:a16="http://schemas.microsoft.com/office/drawing/2014/main" id="{620DBBB7-0808-4431-8BC1-C4A843913735}"/>
                  </a:ext>
                </a:extLst>
              </p:cNvPr>
              <p:cNvSpPr/>
              <p:nvPr/>
            </p:nvSpPr>
            <p:spPr>
              <a:xfrm>
                <a:off x="5110430" y="2807359"/>
                <a:ext cx="523340" cy="670953"/>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8" name="Arrow: Down 43">
                <a:extLst>
                  <a:ext uri="{FF2B5EF4-FFF2-40B4-BE49-F238E27FC236}">
                    <a16:creationId xmlns:a16="http://schemas.microsoft.com/office/drawing/2014/main" id="{EC42268B-3784-4C6E-B57A-BC3B68BBFEFE}"/>
                  </a:ext>
                </a:extLst>
              </p:cNvPr>
              <p:cNvSpPr/>
              <p:nvPr/>
            </p:nvSpPr>
            <p:spPr>
              <a:xfrm>
                <a:off x="5110430" y="4534120"/>
                <a:ext cx="523340" cy="670953"/>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69" name="Group 68"/>
              <p:cNvGrpSpPr/>
              <p:nvPr/>
            </p:nvGrpSpPr>
            <p:grpSpPr>
              <a:xfrm>
                <a:off x="1828800" y="5397500"/>
                <a:ext cx="7086600" cy="774700"/>
                <a:chOff x="2019300" y="5397500"/>
                <a:chExt cx="7086600" cy="774700"/>
              </a:xfrm>
            </p:grpSpPr>
            <p:sp>
              <p:nvSpPr>
                <p:cNvPr id="70" name="Rectangle: Rounded Corners 50">
                  <a:extLst>
                    <a:ext uri="{FF2B5EF4-FFF2-40B4-BE49-F238E27FC236}">
                      <a16:creationId xmlns:a16="http://schemas.microsoft.com/office/drawing/2014/main" id="{35B2C927-D2DA-431E-A6D5-A30596E65F78}"/>
                    </a:ext>
                  </a:extLst>
                </p:cNvPr>
                <p:cNvSpPr/>
                <p:nvPr/>
              </p:nvSpPr>
              <p:spPr>
                <a:xfrm>
                  <a:off x="2019300"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bg1"/>
                      </a:solidFill>
                    </a:rPr>
                    <a:t>Product</a:t>
                  </a:r>
                </a:p>
              </p:txBody>
            </p:sp>
            <p:sp>
              <p:nvSpPr>
                <p:cNvPr id="71" name="Rectangle: Rounded Corners 51">
                  <a:extLst>
                    <a:ext uri="{FF2B5EF4-FFF2-40B4-BE49-F238E27FC236}">
                      <a16:creationId xmlns:a16="http://schemas.microsoft.com/office/drawing/2014/main" id="{82074CE8-9EB7-459C-9424-4B03DF0A30F1}"/>
                    </a:ext>
                  </a:extLst>
                </p:cNvPr>
                <p:cNvSpPr/>
                <p:nvPr/>
              </p:nvSpPr>
              <p:spPr>
                <a:xfrm>
                  <a:off x="3951022"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bg1"/>
                      </a:solidFill>
                    </a:rPr>
                    <a:t>Price</a:t>
                  </a:r>
                </a:p>
              </p:txBody>
            </p:sp>
            <p:sp>
              <p:nvSpPr>
                <p:cNvPr id="72" name="Rectangle: Rounded Corners 52">
                  <a:extLst>
                    <a:ext uri="{FF2B5EF4-FFF2-40B4-BE49-F238E27FC236}">
                      <a16:creationId xmlns:a16="http://schemas.microsoft.com/office/drawing/2014/main" id="{F460DAA5-6294-4E78-A5DF-CF8E8C2D29AF}"/>
                    </a:ext>
                  </a:extLst>
                </p:cNvPr>
                <p:cNvSpPr/>
                <p:nvPr/>
              </p:nvSpPr>
              <p:spPr>
                <a:xfrm>
                  <a:off x="5882745"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t>Promotion</a:t>
                  </a:r>
                </a:p>
              </p:txBody>
            </p:sp>
            <p:sp>
              <p:nvSpPr>
                <p:cNvPr id="73" name="Rectangle: Rounded Corners 53">
                  <a:extLst>
                    <a:ext uri="{FF2B5EF4-FFF2-40B4-BE49-F238E27FC236}">
                      <a16:creationId xmlns:a16="http://schemas.microsoft.com/office/drawing/2014/main" id="{3A1F9FEA-207A-402B-9916-9DD58E02D4D1}"/>
                    </a:ext>
                  </a:extLst>
                </p:cNvPr>
                <p:cNvSpPr/>
                <p:nvPr/>
              </p:nvSpPr>
              <p:spPr>
                <a:xfrm>
                  <a:off x="7814469"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t>Place</a:t>
                  </a:r>
                </a:p>
              </p:txBody>
            </p:sp>
            <p:sp>
              <p:nvSpPr>
                <p:cNvPr id="74" name="Arrow: Left-Right 38">
                  <a:extLst>
                    <a:ext uri="{FF2B5EF4-FFF2-40B4-BE49-F238E27FC236}">
                      <a16:creationId xmlns:a16="http://schemas.microsoft.com/office/drawing/2014/main" id="{06F9427B-D60A-420A-96AB-3B8C9CD80DDD}"/>
                    </a:ext>
                  </a:extLst>
                </p:cNvPr>
                <p:cNvSpPr/>
                <p:nvPr/>
              </p:nvSpPr>
              <p:spPr>
                <a:xfrm>
                  <a:off x="3344938"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5" name="Arrow: Left-Right 38">
                  <a:extLst>
                    <a:ext uri="{FF2B5EF4-FFF2-40B4-BE49-F238E27FC236}">
                      <a16:creationId xmlns:a16="http://schemas.microsoft.com/office/drawing/2014/main" id="{06F9427B-D60A-420A-96AB-3B8C9CD80DDD}"/>
                    </a:ext>
                  </a:extLst>
                </p:cNvPr>
                <p:cNvSpPr/>
                <p:nvPr/>
              </p:nvSpPr>
              <p:spPr>
                <a:xfrm>
                  <a:off x="5276660"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6" name="Arrow: Left-Right 38">
                  <a:extLst>
                    <a:ext uri="{FF2B5EF4-FFF2-40B4-BE49-F238E27FC236}">
                      <a16:creationId xmlns:a16="http://schemas.microsoft.com/office/drawing/2014/main" id="{06F9427B-D60A-420A-96AB-3B8C9CD80DDD}"/>
                    </a:ext>
                  </a:extLst>
                </p:cNvPr>
                <p:cNvSpPr/>
                <p:nvPr/>
              </p:nvSpPr>
              <p:spPr>
                <a:xfrm>
                  <a:off x="7208384"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grpSp>
    </p:spTree>
    <p:extLst>
      <p:ext uri="{BB962C8B-B14F-4D97-AF65-F5344CB8AC3E}">
        <p14:creationId xmlns:p14="http://schemas.microsoft.com/office/powerpoint/2010/main" val="379023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Strategy Framework</a:t>
            </a:r>
          </a:p>
        </p:txBody>
      </p:sp>
      <p:sp>
        <p:nvSpPr>
          <p:cNvPr id="36" name="Text Box 3">
            <a:extLst>
              <a:ext uri="{FF2B5EF4-FFF2-40B4-BE49-F238E27FC236}">
                <a16:creationId xmlns:a16="http://schemas.microsoft.com/office/drawing/2014/main" id="{1D9860A3-7DE4-4C75-BD44-1CE9306BF184}"/>
              </a:ext>
            </a:extLst>
          </p:cNvPr>
          <p:cNvSpPr txBox="1">
            <a:spLocks noChangeArrowheads="1"/>
          </p:cNvSpPr>
          <p:nvPr/>
        </p:nvSpPr>
        <p:spPr bwMode="auto">
          <a:xfrm>
            <a:off x="114301" y="1885016"/>
            <a:ext cx="2055495" cy="667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t">
            <a:noAutofit/>
          </a:bodyPr>
          <a:lstStyle/>
          <a:p>
            <a:pPr eaLnBrk="1" hangingPunct="1"/>
            <a:r>
              <a:rPr lang="en-US" altLang="en-US" b="1" dirty="0"/>
              <a:t>Identify market</a:t>
            </a:r>
          </a:p>
          <a:p>
            <a:pPr eaLnBrk="1" hangingPunct="1"/>
            <a:r>
              <a:rPr lang="en-US" altLang="en-US" b="1" dirty="0"/>
              <a:t>opportunities</a:t>
            </a:r>
          </a:p>
        </p:txBody>
      </p:sp>
      <p:sp>
        <p:nvSpPr>
          <p:cNvPr id="37" name="Text Box 4">
            <a:extLst>
              <a:ext uri="{FF2B5EF4-FFF2-40B4-BE49-F238E27FC236}">
                <a16:creationId xmlns:a16="http://schemas.microsoft.com/office/drawing/2014/main" id="{6479AD93-F460-4E39-8ABF-B1FF69FE4709}"/>
              </a:ext>
            </a:extLst>
          </p:cNvPr>
          <p:cNvSpPr txBox="1">
            <a:spLocks noChangeArrowheads="1"/>
          </p:cNvSpPr>
          <p:nvPr/>
        </p:nvSpPr>
        <p:spPr bwMode="auto">
          <a:xfrm>
            <a:off x="114300" y="4114800"/>
            <a:ext cx="2055496" cy="143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oAutofit/>
          </a:bodyPr>
          <a:lstStyle/>
          <a:p>
            <a:pPr eaLnBrk="1" hangingPunct="1"/>
            <a:r>
              <a:rPr lang="en-US" altLang="en-US" b="1" dirty="0"/>
              <a:t>Develop</a:t>
            </a:r>
            <a:br>
              <a:rPr lang="en-US" altLang="en-US" b="1" dirty="0"/>
            </a:br>
            <a:r>
              <a:rPr lang="en-US" altLang="en-US" b="1" dirty="0"/>
              <a:t>strategy and marketing programs to win</a:t>
            </a:r>
          </a:p>
        </p:txBody>
      </p:sp>
      <p:grpSp>
        <p:nvGrpSpPr>
          <p:cNvPr id="5" name="Group 4" descr="Marketing Strategy Framework concept map. A company identifies market opportunities by engaging the customer and considering competition. Through segmentation, targeting, and positioning, it develops strategies pertaining to product development, price, promotion, and place." title="Marketing Strategy Framework"/>
          <p:cNvGrpSpPr/>
          <p:nvPr/>
        </p:nvGrpSpPr>
        <p:grpSpPr>
          <a:xfrm>
            <a:off x="1943101" y="1822768"/>
            <a:ext cx="7086600" cy="4349432"/>
            <a:chOff x="1828800" y="1822768"/>
            <a:chExt cx="7086600" cy="4349432"/>
          </a:xfrm>
        </p:grpSpPr>
        <p:grpSp>
          <p:nvGrpSpPr>
            <p:cNvPr id="49" name="Group 48">
              <a:extLst>
                <a:ext uri="{FF2B5EF4-FFF2-40B4-BE49-F238E27FC236}">
                  <a16:creationId xmlns:a16="http://schemas.microsoft.com/office/drawing/2014/main" id="{76D039AE-95F7-4F25-9ED7-50882ED7B1AB}"/>
                </a:ext>
              </a:extLst>
            </p:cNvPr>
            <p:cNvGrpSpPr/>
            <p:nvPr/>
          </p:nvGrpSpPr>
          <p:grpSpPr>
            <a:xfrm>
              <a:off x="2101453" y="3670739"/>
              <a:ext cx="6541294" cy="670953"/>
              <a:chOff x="2032000" y="3688677"/>
              <a:chExt cx="6541294" cy="670953"/>
            </a:xfrm>
            <a:solidFill>
              <a:schemeClr val="accent2">
                <a:lumMod val="40000"/>
                <a:lumOff val="60000"/>
              </a:schemeClr>
            </a:solidFill>
          </p:grpSpPr>
          <p:sp>
            <p:nvSpPr>
              <p:cNvPr id="55" name="Oval 54">
                <a:extLst>
                  <a:ext uri="{FF2B5EF4-FFF2-40B4-BE49-F238E27FC236}">
                    <a16:creationId xmlns:a16="http://schemas.microsoft.com/office/drawing/2014/main" id="{763AC0E8-BE64-4082-803A-28341698F3DE}"/>
                  </a:ext>
                </a:extLst>
              </p:cNvPr>
              <p:cNvSpPr/>
              <p:nvPr/>
            </p:nvSpPr>
            <p:spPr>
              <a:xfrm>
                <a:off x="2032000"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400" b="1" dirty="0">
                    <a:solidFill>
                      <a:schemeClr val="tx1"/>
                    </a:solidFill>
                  </a:rPr>
                  <a:t>Segmentation</a:t>
                </a:r>
              </a:p>
            </p:txBody>
          </p:sp>
          <p:sp>
            <p:nvSpPr>
              <p:cNvPr id="56" name="Oval 55">
                <a:extLst>
                  <a:ext uri="{FF2B5EF4-FFF2-40B4-BE49-F238E27FC236}">
                    <a16:creationId xmlns:a16="http://schemas.microsoft.com/office/drawing/2014/main" id="{494BC32B-AF07-4DC0-A8FE-DFF9EA20D72A}"/>
                  </a:ext>
                </a:extLst>
              </p:cNvPr>
              <p:cNvSpPr/>
              <p:nvPr/>
            </p:nvSpPr>
            <p:spPr>
              <a:xfrm>
                <a:off x="4283472"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400" b="1" dirty="0">
                    <a:solidFill>
                      <a:schemeClr val="tx1"/>
                    </a:solidFill>
                  </a:rPr>
                  <a:t>Targeting</a:t>
                </a:r>
              </a:p>
            </p:txBody>
          </p:sp>
          <p:sp>
            <p:nvSpPr>
              <p:cNvPr id="57" name="Oval 56">
                <a:extLst>
                  <a:ext uri="{FF2B5EF4-FFF2-40B4-BE49-F238E27FC236}">
                    <a16:creationId xmlns:a16="http://schemas.microsoft.com/office/drawing/2014/main" id="{E4F3F97B-FBCE-4579-BF88-D68B8BBDA50C}"/>
                  </a:ext>
                </a:extLst>
              </p:cNvPr>
              <p:cNvSpPr/>
              <p:nvPr/>
            </p:nvSpPr>
            <p:spPr>
              <a:xfrm>
                <a:off x="6534944"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400" b="1" dirty="0">
                    <a:solidFill>
                      <a:schemeClr val="tx1"/>
                    </a:solidFill>
                  </a:rPr>
                  <a:t>Positioning</a:t>
                </a:r>
              </a:p>
            </p:txBody>
          </p:sp>
        </p:grpSp>
        <p:grpSp>
          <p:nvGrpSpPr>
            <p:cNvPr id="3" name="Group 2"/>
            <p:cNvGrpSpPr/>
            <p:nvPr/>
          </p:nvGrpSpPr>
          <p:grpSpPr>
            <a:xfrm>
              <a:off x="2207895" y="1822768"/>
              <a:ext cx="6328410" cy="792163"/>
              <a:chOff x="2463884" y="1822768"/>
              <a:chExt cx="6328410" cy="792163"/>
            </a:xfrm>
          </p:grpSpPr>
          <p:sp>
            <p:nvSpPr>
              <p:cNvPr id="58" name="Rectangle 57">
                <a:extLst>
                  <a:ext uri="{FF2B5EF4-FFF2-40B4-BE49-F238E27FC236}">
                    <a16:creationId xmlns:a16="http://schemas.microsoft.com/office/drawing/2014/main" id="{C9D4D447-EDFD-4915-B2D1-9A09DE930586}"/>
                  </a:ext>
                </a:extLst>
              </p:cNvPr>
              <p:cNvSpPr/>
              <p:nvPr/>
            </p:nvSpPr>
            <p:spPr>
              <a:xfrm>
                <a:off x="2463884" y="1822768"/>
                <a:ext cx="171831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Customer</a:t>
                </a:r>
              </a:p>
            </p:txBody>
          </p:sp>
          <p:sp>
            <p:nvSpPr>
              <p:cNvPr id="59" name="Rectangle 58">
                <a:extLst>
                  <a:ext uri="{FF2B5EF4-FFF2-40B4-BE49-F238E27FC236}">
                    <a16:creationId xmlns:a16="http://schemas.microsoft.com/office/drawing/2014/main" id="{340DD1AC-5863-4CBB-B1FC-4F9F27D42789}"/>
                  </a:ext>
                </a:extLst>
              </p:cNvPr>
              <p:cNvSpPr/>
              <p:nvPr/>
            </p:nvSpPr>
            <p:spPr>
              <a:xfrm>
                <a:off x="4824815" y="1822768"/>
                <a:ext cx="160655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Company</a:t>
                </a:r>
                <a:endParaRPr lang="en-US" altLang="en-US" b="1" dirty="0">
                  <a:solidFill>
                    <a:schemeClr val="bg1"/>
                  </a:solidFill>
                </a:endParaRPr>
              </a:p>
            </p:txBody>
          </p:sp>
          <p:sp>
            <p:nvSpPr>
              <p:cNvPr id="60" name="Rectangle 59">
                <a:extLst>
                  <a:ext uri="{FF2B5EF4-FFF2-40B4-BE49-F238E27FC236}">
                    <a16:creationId xmlns:a16="http://schemas.microsoft.com/office/drawing/2014/main" id="{6D7F2BDB-6895-4CD9-A6BF-BE34680126BF}"/>
                  </a:ext>
                </a:extLst>
              </p:cNvPr>
              <p:cNvSpPr/>
              <p:nvPr/>
            </p:nvSpPr>
            <p:spPr>
              <a:xfrm>
                <a:off x="7073984" y="1822768"/>
                <a:ext cx="171831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Competition</a:t>
                </a:r>
                <a:endParaRPr lang="en-US" altLang="en-US" b="1" dirty="0">
                  <a:solidFill>
                    <a:schemeClr val="bg1"/>
                  </a:solidFill>
                </a:endParaRPr>
              </a:p>
            </p:txBody>
          </p:sp>
          <p:sp>
            <p:nvSpPr>
              <p:cNvPr id="39" name="Arrow: Left-Right 38">
                <a:extLst>
                  <a:ext uri="{FF2B5EF4-FFF2-40B4-BE49-F238E27FC236}">
                    <a16:creationId xmlns:a16="http://schemas.microsoft.com/office/drawing/2014/main" id="{06F9427B-D60A-420A-96AB-3B8C9CD80DDD}"/>
                  </a:ext>
                </a:extLst>
              </p:cNvPr>
              <p:cNvSpPr/>
              <p:nvPr/>
            </p:nvSpPr>
            <p:spPr>
              <a:xfrm>
                <a:off x="4217566" y="2057400"/>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 name="Arrow: Left-Right 39">
                <a:extLst>
                  <a:ext uri="{FF2B5EF4-FFF2-40B4-BE49-F238E27FC236}">
                    <a16:creationId xmlns:a16="http://schemas.microsoft.com/office/drawing/2014/main" id="{323DE9E3-7E1C-4878-ABB9-F0A05D8AF0D6}"/>
                  </a:ext>
                </a:extLst>
              </p:cNvPr>
              <p:cNvSpPr/>
              <p:nvPr/>
            </p:nvSpPr>
            <p:spPr>
              <a:xfrm>
                <a:off x="6466737" y="2057400"/>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43" name="Arrow: Down 42">
              <a:extLst>
                <a:ext uri="{FF2B5EF4-FFF2-40B4-BE49-F238E27FC236}">
                  <a16:creationId xmlns:a16="http://schemas.microsoft.com/office/drawing/2014/main" id="{620DBBB7-0808-4431-8BC1-C4A843913735}"/>
                </a:ext>
              </a:extLst>
            </p:cNvPr>
            <p:cNvSpPr/>
            <p:nvPr/>
          </p:nvSpPr>
          <p:spPr>
            <a:xfrm>
              <a:off x="5110430" y="2807359"/>
              <a:ext cx="523340" cy="670953"/>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Arrow: Down 43">
              <a:extLst>
                <a:ext uri="{FF2B5EF4-FFF2-40B4-BE49-F238E27FC236}">
                  <a16:creationId xmlns:a16="http://schemas.microsoft.com/office/drawing/2014/main" id="{EC42268B-3784-4C6E-B57A-BC3B68BBFEFE}"/>
                </a:ext>
              </a:extLst>
            </p:cNvPr>
            <p:cNvSpPr/>
            <p:nvPr/>
          </p:nvSpPr>
          <p:spPr>
            <a:xfrm>
              <a:off x="5110430" y="4534120"/>
              <a:ext cx="523340" cy="670953"/>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4" name="Group 3"/>
            <p:cNvGrpSpPr/>
            <p:nvPr/>
          </p:nvGrpSpPr>
          <p:grpSpPr>
            <a:xfrm>
              <a:off x="1828800" y="5397500"/>
              <a:ext cx="7086600" cy="774700"/>
              <a:chOff x="2019300" y="5397500"/>
              <a:chExt cx="7086600" cy="774700"/>
            </a:xfrm>
          </p:grpSpPr>
          <p:sp>
            <p:nvSpPr>
              <p:cNvPr id="51" name="Rectangle: Rounded Corners 50">
                <a:extLst>
                  <a:ext uri="{FF2B5EF4-FFF2-40B4-BE49-F238E27FC236}">
                    <a16:creationId xmlns:a16="http://schemas.microsoft.com/office/drawing/2014/main" id="{35B2C927-D2DA-431E-A6D5-A30596E65F78}"/>
                  </a:ext>
                </a:extLst>
              </p:cNvPr>
              <p:cNvSpPr/>
              <p:nvPr/>
            </p:nvSpPr>
            <p:spPr>
              <a:xfrm>
                <a:off x="2019300"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400" b="1" dirty="0">
                    <a:solidFill>
                      <a:schemeClr val="bg1"/>
                    </a:solidFill>
                  </a:rPr>
                  <a:t>Product</a:t>
                </a:r>
              </a:p>
            </p:txBody>
          </p:sp>
          <p:sp>
            <p:nvSpPr>
              <p:cNvPr id="52" name="Rectangle: Rounded Corners 51">
                <a:extLst>
                  <a:ext uri="{FF2B5EF4-FFF2-40B4-BE49-F238E27FC236}">
                    <a16:creationId xmlns:a16="http://schemas.microsoft.com/office/drawing/2014/main" id="{82074CE8-9EB7-459C-9424-4B03DF0A30F1}"/>
                  </a:ext>
                </a:extLst>
              </p:cNvPr>
              <p:cNvSpPr/>
              <p:nvPr/>
            </p:nvSpPr>
            <p:spPr>
              <a:xfrm>
                <a:off x="3951024"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400" b="1" dirty="0">
                    <a:solidFill>
                      <a:schemeClr val="bg1"/>
                    </a:solidFill>
                  </a:rPr>
                  <a:t>Price</a:t>
                </a:r>
              </a:p>
            </p:txBody>
          </p:sp>
          <p:sp>
            <p:nvSpPr>
              <p:cNvPr id="53" name="Rectangle: Rounded Corners 52">
                <a:extLst>
                  <a:ext uri="{FF2B5EF4-FFF2-40B4-BE49-F238E27FC236}">
                    <a16:creationId xmlns:a16="http://schemas.microsoft.com/office/drawing/2014/main" id="{F460DAA5-6294-4E78-A5DF-CF8E8C2D29AF}"/>
                  </a:ext>
                </a:extLst>
              </p:cNvPr>
              <p:cNvSpPr/>
              <p:nvPr/>
            </p:nvSpPr>
            <p:spPr>
              <a:xfrm>
                <a:off x="5882748"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400" b="1" dirty="0"/>
                  <a:t>Promotion</a:t>
                </a:r>
              </a:p>
            </p:txBody>
          </p:sp>
          <p:sp>
            <p:nvSpPr>
              <p:cNvPr id="54" name="Rectangle: Rounded Corners 53">
                <a:extLst>
                  <a:ext uri="{FF2B5EF4-FFF2-40B4-BE49-F238E27FC236}">
                    <a16:creationId xmlns:a16="http://schemas.microsoft.com/office/drawing/2014/main" id="{3A1F9FEA-207A-402B-9916-9DD58E02D4D1}"/>
                  </a:ext>
                </a:extLst>
              </p:cNvPr>
              <p:cNvSpPr/>
              <p:nvPr/>
            </p:nvSpPr>
            <p:spPr>
              <a:xfrm>
                <a:off x="7814469"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400" b="1" dirty="0"/>
                  <a:t>Place</a:t>
                </a:r>
              </a:p>
            </p:txBody>
          </p:sp>
          <p:sp>
            <p:nvSpPr>
              <p:cNvPr id="62" name="Arrow: Left-Right 38">
                <a:extLst>
                  <a:ext uri="{FF2B5EF4-FFF2-40B4-BE49-F238E27FC236}">
                    <a16:creationId xmlns:a16="http://schemas.microsoft.com/office/drawing/2014/main" id="{06F9427B-D60A-420A-96AB-3B8C9CD80DDD}"/>
                  </a:ext>
                </a:extLst>
              </p:cNvPr>
              <p:cNvSpPr/>
              <p:nvPr/>
            </p:nvSpPr>
            <p:spPr>
              <a:xfrm>
                <a:off x="3344939"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3" name="Arrow: Left-Right 38">
                <a:extLst>
                  <a:ext uri="{FF2B5EF4-FFF2-40B4-BE49-F238E27FC236}">
                    <a16:creationId xmlns:a16="http://schemas.microsoft.com/office/drawing/2014/main" id="{06F9427B-D60A-420A-96AB-3B8C9CD80DDD}"/>
                  </a:ext>
                </a:extLst>
              </p:cNvPr>
              <p:cNvSpPr/>
              <p:nvPr/>
            </p:nvSpPr>
            <p:spPr>
              <a:xfrm>
                <a:off x="5276663"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4" name="Arrow: Left-Right 38">
                <a:extLst>
                  <a:ext uri="{FF2B5EF4-FFF2-40B4-BE49-F238E27FC236}">
                    <a16:creationId xmlns:a16="http://schemas.microsoft.com/office/drawing/2014/main" id="{06F9427B-D60A-420A-96AB-3B8C9CD80DDD}"/>
                  </a:ext>
                </a:extLst>
              </p:cNvPr>
              <p:cNvSpPr/>
              <p:nvPr/>
            </p:nvSpPr>
            <p:spPr>
              <a:xfrm>
                <a:off x="7208387"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spTree>
    <p:extLst>
      <p:ext uri="{BB962C8B-B14F-4D97-AF65-F5344CB8AC3E}">
        <p14:creationId xmlns:p14="http://schemas.microsoft.com/office/powerpoint/2010/main" val="947905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955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Four Ps</a:t>
            </a:r>
          </a:p>
        </p:txBody>
      </p:sp>
      <p:sp>
        <p:nvSpPr>
          <p:cNvPr id="3" name="Subtitle 2">
            <a:extLst>
              <a:ext uri="{FF2B5EF4-FFF2-40B4-BE49-F238E27FC236}">
                <a16:creationId xmlns:a16="http://schemas.microsoft.com/office/drawing/2014/main" id="{060FB0E7-4934-406E-BA35-7539C8F68FC9}"/>
              </a:ext>
            </a:extLst>
          </p:cNvPr>
          <p:cNvSpPr>
            <a:spLocks noGrp="1"/>
          </p:cNvSpPr>
          <p:nvPr>
            <p:ph type="subTitle" idx="1"/>
          </p:nvPr>
        </p:nvSpPr>
        <p:spPr/>
        <p:txBody>
          <a:bodyPr/>
          <a:lstStyle/>
          <a:p>
            <a:r>
              <a:rPr lang="en-US" dirty="0"/>
              <a:t>Product</a:t>
            </a:r>
            <a:endParaRPr lang="en-IN" dirty="0"/>
          </a:p>
        </p:txBody>
      </p:sp>
    </p:spTree>
    <p:extLst>
      <p:ext uri="{BB962C8B-B14F-4D97-AF65-F5344CB8AC3E}">
        <p14:creationId xmlns:p14="http://schemas.microsoft.com/office/powerpoint/2010/main" val="1994580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8962B-C19C-4C84-9313-166C40FFEE9C}"/>
              </a:ext>
            </a:extLst>
          </p:cNvPr>
          <p:cNvSpPr>
            <a:spLocks noGrp="1"/>
          </p:cNvSpPr>
          <p:nvPr>
            <p:ph type="title"/>
          </p:nvPr>
        </p:nvSpPr>
        <p:spPr/>
        <p:txBody>
          <a:bodyPr/>
          <a:lstStyle/>
          <a:p>
            <a:r>
              <a:rPr lang="en-US" dirty="0"/>
              <a:t>Product</a:t>
            </a:r>
            <a:endParaRPr lang="en-IN" dirty="0"/>
          </a:p>
        </p:txBody>
      </p:sp>
      <p:sp>
        <p:nvSpPr>
          <p:cNvPr id="3" name="Content Placeholder 2">
            <a:extLst>
              <a:ext uri="{FF2B5EF4-FFF2-40B4-BE49-F238E27FC236}">
                <a16:creationId xmlns:a16="http://schemas.microsoft.com/office/drawing/2014/main" id="{4788EF15-4170-4261-9C54-886624903915}"/>
              </a:ext>
            </a:extLst>
          </p:cNvPr>
          <p:cNvSpPr>
            <a:spLocks noGrp="1"/>
          </p:cNvSpPr>
          <p:nvPr>
            <p:ph idx="1"/>
          </p:nvPr>
        </p:nvSpPr>
        <p:spPr/>
        <p:txBody>
          <a:bodyPr/>
          <a:lstStyle/>
          <a:p>
            <a:pPr>
              <a:spcBef>
                <a:spcPts val="1800"/>
              </a:spcBef>
            </a:pPr>
            <a:r>
              <a:rPr lang="en-IN" dirty="0"/>
              <a:t>Product line</a:t>
            </a:r>
          </a:p>
          <a:p>
            <a:pPr>
              <a:spcBef>
                <a:spcPts val="1800"/>
              </a:spcBef>
            </a:pPr>
            <a:r>
              <a:rPr lang="en-IN" dirty="0"/>
              <a:t>Branding</a:t>
            </a:r>
          </a:p>
          <a:p>
            <a:pPr>
              <a:spcBef>
                <a:spcPts val="1800"/>
              </a:spcBef>
            </a:pPr>
            <a:r>
              <a:rPr lang="en-IN" dirty="0"/>
              <a:t>Bundling</a:t>
            </a:r>
          </a:p>
          <a:p>
            <a:pPr>
              <a:spcBef>
                <a:spcPts val="1800"/>
              </a:spcBef>
            </a:pPr>
            <a:r>
              <a:rPr lang="en-IN" dirty="0"/>
              <a:t>Product design</a:t>
            </a:r>
          </a:p>
        </p:txBody>
      </p:sp>
    </p:spTree>
    <p:extLst>
      <p:ext uri="{BB962C8B-B14F-4D97-AF65-F5344CB8AC3E}">
        <p14:creationId xmlns:p14="http://schemas.microsoft.com/office/powerpoint/2010/main" val="1872763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47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464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Four Ps</a:t>
            </a:r>
          </a:p>
        </p:txBody>
      </p:sp>
      <p:sp>
        <p:nvSpPr>
          <p:cNvPr id="3" name="Subtitle 2">
            <a:extLst>
              <a:ext uri="{FF2B5EF4-FFF2-40B4-BE49-F238E27FC236}">
                <a16:creationId xmlns:a16="http://schemas.microsoft.com/office/drawing/2014/main" id="{C211C133-A1D6-445B-B8CA-F38B8332E930}"/>
              </a:ext>
            </a:extLst>
          </p:cNvPr>
          <p:cNvSpPr>
            <a:spLocks noGrp="1"/>
          </p:cNvSpPr>
          <p:nvPr>
            <p:ph type="subTitle" idx="1"/>
          </p:nvPr>
        </p:nvSpPr>
        <p:spPr/>
        <p:txBody>
          <a:bodyPr/>
          <a:lstStyle/>
          <a:p>
            <a:r>
              <a:rPr lang="en-US" dirty="0"/>
              <a:t>Pricing</a:t>
            </a:r>
            <a:endParaRPr lang="en-IN" dirty="0"/>
          </a:p>
        </p:txBody>
      </p:sp>
    </p:spTree>
    <p:extLst>
      <p:ext uri="{BB962C8B-B14F-4D97-AF65-F5344CB8AC3E}">
        <p14:creationId xmlns:p14="http://schemas.microsoft.com/office/powerpoint/2010/main" val="468995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D7886-196C-44CA-B5D9-DA0C48F3B6D1}"/>
              </a:ext>
            </a:extLst>
          </p:cNvPr>
          <p:cNvSpPr>
            <a:spLocks noGrp="1"/>
          </p:cNvSpPr>
          <p:nvPr>
            <p:ph type="title"/>
          </p:nvPr>
        </p:nvSpPr>
        <p:spPr/>
        <p:txBody>
          <a:bodyPr/>
          <a:lstStyle/>
          <a:p>
            <a:r>
              <a:rPr lang="en-US" dirty="0"/>
              <a:t>Pricing</a:t>
            </a:r>
            <a:endParaRPr lang="en-IN" dirty="0"/>
          </a:p>
        </p:txBody>
      </p:sp>
      <p:sp>
        <p:nvSpPr>
          <p:cNvPr id="3" name="Content Placeholder 2">
            <a:extLst>
              <a:ext uri="{FF2B5EF4-FFF2-40B4-BE49-F238E27FC236}">
                <a16:creationId xmlns:a16="http://schemas.microsoft.com/office/drawing/2014/main" id="{A4E46991-42AE-4B42-A94E-90E52D3332B4}"/>
              </a:ext>
            </a:extLst>
          </p:cNvPr>
          <p:cNvSpPr>
            <a:spLocks noGrp="1"/>
          </p:cNvSpPr>
          <p:nvPr>
            <p:ph idx="1"/>
          </p:nvPr>
        </p:nvSpPr>
        <p:spPr/>
        <p:txBody>
          <a:bodyPr/>
          <a:lstStyle/>
          <a:p>
            <a:pPr>
              <a:spcBef>
                <a:spcPts val="1800"/>
              </a:spcBef>
            </a:pPr>
            <a:r>
              <a:rPr lang="en-IN" dirty="0"/>
              <a:t>Setting price</a:t>
            </a:r>
          </a:p>
          <a:p>
            <a:pPr>
              <a:spcBef>
                <a:spcPts val="1800"/>
              </a:spcBef>
            </a:pPr>
            <a:r>
              <a:rPr lang="en-IN" dirty="0"/>
              <a:t>Dynamic pricing</a:t>
            </a:r>
          </a:p>
          <a:p>
            <a:pPr>
              <a:spcBef>
                <a:spcPts val="1800"/>
              </a:spcBef>
            </a:pPr>
            <a:r>
              <a:rPr lang="en-IN" dirty="0"/>
              <a:t>Price plans</a:t>
            </a:r>
          </a:p>
        </p:txBody>
      </p:sp>
    </p:spTree>
    <p:extLst>
      <p:ext uri="{BB962C8B-B14F-4D97-AF65-F5344CB8AC3E}">
        <p14:creationId xmlns:p14="http://schemas.microsoft.com/office/powerpoint/2010/main" val="404021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 Apron’s Pricing Plans</a:t>
            </a:r>
          </a:p>
        </p:txBody>
      </p:sp>
      <p:pic>
        <p:nvPicPr>
          <p:cNvPr id="7" name="Picture 6" descr="Blue Apron's Pricing Plans. Two screenshots from Blue Apron's web page are displayed. The first contains a photograph with a man and a woman cooking together. Under the photo is written &quot;Two-person plan,&quot; with the option to select 2 or 3 recipes per week. The price per serving is $10.99, shipping free, and the weekly total $65.94. The second contains a photograph with a man and woman, along with two children, cooking together. Under the photo is written, &quot;Family plan,&quot; with the option to select 2, 3, or 4 recipes per week. The price per serving is $9.99, shipping is free, and the weekly total $79.92." title="Blue Apron's Pricing Plans">
            <a:extLst>
              <a:ext uri="{FF2B5EF4-FFF2-40B4-BE49-F238E27FC236}">
                <a16:creationId xmlns:a16="http://schemas.microsoft.com/office/drawing/2014/main" id="{76643B9A-3F60-F44E-A4DF-C94FF6E2B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94" y="1469867"/>
            <a:ext cx="7491413" cy="5043048"/>
          </a:xfrm>
          <a:prstGeom prst="rect">
            <a:avLst/>
          </a:prstGeom>
        </p:spPr>
      </p:pic>
      <p:sp>
        <p:nvSpPr>
          <p:cNvPr id="9" name="Rectangle 8">
            <a:extLst>
              <a:ext uri="{FF2B5EF4-FFF2-40B4-BE49-F238E27FC236}">
                <a16:creationId xmlns:a16="http://schemas.microsoft.com/office/drawing/2014/main" id="{0291247C-B91E-42C2-848A-500CDF8360C5}"/>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Company website, May 2018</a:t>
            </a:r>
          </a:p>
        </p:txBody>
      </p:sp>
    </p:spTree>
    <p:extLst>
      <p:ext uri="{BB962C8B-B14F-4D97-AF65-F5344CB8AC3E}">
        <p14:creationId xmlns:p14="http://schemas.microsoft.com/office/powerpoint/2010/main" val="650165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485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Four Ps</a:t>
            </a:r>
          </a:p>
        </p:txBody>
      </p:sp>
      <p:sp>
        <p:nvSpPr>
          <p:cNvPr id="3" name="Subtitle 2">
            <a:extLst>
              <a:ext uri="{FF2B5EF4-FFF2-40B4-BE49-F238E27FC236}">
                <a16:creationId xmlns:a16="http://schemas.microsoft.com/office/drawing/2014/main" id="{55D44440-F82C-4A65-9962-55683A6A4096}"/>
              </a:ext>
            </a:extLst>
          </p:cNvPr>
          <p:cNvSpPr>
            <a:spLocks noGrp="1"/>
          </p:cNvSpPr>
          <p:nvPr>
            <p:ph type="subTitle" idx="1"/>
          </p:nvPr>
        </p:nvSpPr>
        <p:spPr/>
        <p:txBody>
          <a:bodyPr/>
          <a:lstStyle/>
          <a:p>
            <a:r>
              <a:rPr lang="en-US" dirty="0"/>
              <a:t>Promotion</a:t>
            </a:r>
            <a:endParaRPr lang="en-IN" dirty="0"/>
          </a:p>
        </p:txBody>
      </p:sp>
    </p:spTree>
    <p:extLst>
      <p:ext uri="{BB962C8B-B14F-4D97-AF65-F5344CB8AC3E}">
        <p14:creationId xmlns:p14="http://schemas.microsoft.com/office/powerpoint/2010/main" val="53316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849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19D5-D75F-461F-BCC3-FE899E198BF8}"/>
              </a:ext>
            </a:extLst>
          </p:cNvPr>
          <p:cNvSpPr>
            <a:spLocks noGrp="1"/>
          </p:cNvSpPr>
          <p:nvPr>
            <p:ph type="title"/>
          </p:nvPr>
        </p:nvSpPr>
        <p:spPr/>
        <p:txBody>
          <a:bodyPr/>
          <a:lstStyle/>
          <a:p>
            <a:r>
              <a:rPr lang="en-US" dirty="0"/>
              <a:t>Promotion</a:t>
            </a:r>
            <a:endParaRPr lang="en-IN" dirty="0"/>
          </a:p>
        </p:txBody>
      </p:sp>
      <p:sp>
        <p:nvSpPr>
          <p:cNvPr id="3" name="Content Placeholder 2">
            <a:extLst>
              <a:ext uri="{FF2B5EF4-FFF2-40B4-BE49-F238E27FC236}">
                <a16:creationId xmlns:a16="http://schemas.microsoft.com/office/drawing/2014/main" id="{640A6899-BA15-40BB-B2D4-159E622F2C57}"/>
              </a:ext>
            </a:extLst>
          </p:cNvPr>
          <p:cNvSpPr>
            <a:spLocks noGrp="1"/>
          </p:cNvSpPr>
          <p:nvPr>
            <p:ph idx="1"/>
          </p:nvPr>
        </p:nvSpPr>
        <p:spPr/>
        <p:txBody>
          <a:bodyPr/>
          <a:lstStyle/>
          <a:p>
            <a:pPr>
              <a:spcBef>
                <a:spcPts val="1800"/>
              </a:spcBef>
            </a:pPr>
            <a:r>
              <a:rPr lang="en-IN" dirty="0"/>
              <a:t>Budget</a:t>
            </a:r>
          </a:p>
          <a:p>
            <a:pPr>
              <a:spcBef>
                <a:spcPts val="1800"/>
              </a:spcBef>
            </a:pPr>
            <a:r>
              <a:rPr lang="en-IN" dirty="0"/>
              <a:t>Media selection</a:t>
            </a:r>
          </a:p>
          <a:p>
            <a:pPr>
              <a:spcBef>
                <a:spcPts val="1800"/>
              </a:spcBef>
            </a:pPr>
            <a:r>
              <a:rPr lang="en-IN" dirty="0"/>
              <a:t>Creative content</a:t>
            </a:r>
          </a:p>
          <a:p>
            <a:pPr>
              <a:spcBef>
                <a:spcPts val="1800"/>
              </a:spcBef>
            </a:pPr>
            <a:r>
              <a:rPr lang="en-IN" dirty="0"/>
              <a:t>Social media</a:t>
            </a:r>
          </a:p>
          <a:p>
            <a:pPr>
              <a:spcBef>
                <a:spcPts val="1800"/>
              </a:spcBef>
            </a:pPr>
            <a:r>
              <a:rPr lang="en-IN" dirty="0"/>
              <a:t>ROI</a:t>
            </a:r>
          </a:p>
          <a:p>
            <a:pPr>
              <a:spcBef>
                <a:spcPts val="1800"/>
              </a:spcBef>
            </a:pPr>
            <a:r>
              <a:rPr lang="en-IN" dirty="0"/>
              <a:t>Customer acquisition and retention</a:t>
            </a:r>
          </a:p>
        </p:txBody>
      </p:sp>
    </p:spTree>
    <p:extLst>
      <p:ext uri="{BB962C8B-B14F-4D97-AF65-F5344CB8AC3E}">
        <p14:creationId xmlns:p14="http://schemas.microsoft.com/office/powerpoint/2010/main" val="3766092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Apron's Promotional Offer. The same two screenshots from the website as before, but at the top is a clickable blue banner with the writing, &quot;50-dollar offer. Get 25 dollars off each of your first two boxes!&quot;" title="Blue Apron's Promotional Offer">
            <a:extLst>
              <a:ext uri="{FF2B5EF4-FFF2-40B4-BE49-F238E27FC236}">
                <a16:creationId xmlns:a16="http://schemas.microsoft.com/office/drawing/2014/main" id="{E2695CBF-31BF-5847-857F-5C54F84BF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28978"/>
            <a:ext cx="8229600" cy="4905517"/>
          </a:xfrm>
          <a:prstGeom prst="rect">
            <a:avLst/>
          </a:prstGeom>
        </p:spPr>
      </p:pic>
      <p:sp>
        <p:nvSpPr>
          <p:cNvPr id="2" name="Title 1"/>
          <p:cNvSpPr>
            <a:spLocks noGrp="1"/>
          </p:cNvSpPr>
          <p:nvPr>
            <p:ph type="title"/>
          </p:nvPr>
        </p:nvSpPr>
        <p:spPr/>
        <p:txBody>
          <a:bodyPr/>
          <a:lstStyle/>
          <a:p>
            <a:r>
              <a:rPr lang="en-US" dirty="0"/>
              <a:t>Blue Apron’s Promotional Offer</a:t>
            </a:r>
          </a:p>
        </p:txBody>
      </p:sp>
      <p:sp>
        <p:nvSpPr>
          <p:cNvPr id="7" name="Rectangle 6">
            <a:extLst>
              <a:ext uri="{FF2B5EF4-FFF2-40B4-BE49-F238E27FC236}">
                <a16:creationId xmlns:a16="http://schemas.microsoft.com/office/drawing/2014/main" id="{0530AB5C-ABA4-4E1E-B3EE-AC3D041A6369}"/>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Company website, May 2018</a:t>
            </a:r>
          </a:p>
        </p:txBody>
      </p:sp>
    </p:spTree>
    <p:extLst>
      <p:ext uri="{BB962C8B-B14F-4D97-AF65-F5344CB8AC3E}">
        <p14:creationId xmlns:p14="http://schemas.microsoft.com/office/powerpoint/2010/main" val="1733308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8782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Four Ps</a:t>
            </a:r>
          </a:p>
        </p:txBody>
      </p:sp>
      <p:sp>
        <p:nvSpPr>
          <p:cNvPr id="3" name="Subtitle 2">
            <a:extLst>
              <a:ext uri="{FF2B5EF4-FFF2-40B4-BE49-F238E27FC236}">
                <a16:creationId xmlns:a16="http://schemas.microsoft.com/office/drawing/2014/main" id="{EF51F3EA-F8EE-4029-BF94-48B8C6D6EAE4}"/>
              </a:ext>
            </a:extLst>
          </p:cNvPr>
          <p:cNvSpPr>
            <a:spLocks noGrp="1"/>
          </p:cNvSpPr>
          <p:nvPr>
            <p:ph type="subTitle" idx="1"/>
          </p:nvPr>
        </p:nvSpPr>
        <p:spPr/>
        <p:txBody>
          <a:bodyPr/>
          <a:lstStyle/>
          <a:p>
            <a:r>
              <a:rPr lang="en-US" dirty="0"/>
              <a:t>Place</a:t>
            </a:r>
            <a:endParaRPr lang="en-IN" dirty="0"/>
          </a:p>
        </p:txBody>
      </p:sp>
    </p:spTree>
    <p:extLst>
      <p:ext uri="{BB962C8B-B14F-4D97-AF65-F5344CB8AC3E}">
        <p14:creationId xmlns:p14="http://schemas.microsoft.com/office/powerpoint/2010/main" val="298483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4835F-923F-4768-A09A-0B071B59D156}"/>
              </a:ext>
            </a:extLst>
          </p:cNvPr>
          <p:cNvSpPr>
            <a:spLocks noGrp="1"/>
          </p:cNvSpPr>
          <p:nvPr>
            <p:ph type="title"/>
          </p:nvPr>
        </p:nvSpPr>
        <p:spPr/>
        <p:txBody>
          <a:bodyPr/>
          <a:lstStyle/>
          <a:p>
            <a:r>
              <a:rPr lang="en-US" dirty="0"/>
              <a:t>Place</a:t>
            </a:r>
            <a:endParaRPr lang="en-IN" dirty="0"/>
          </a:p>
        </p:txBody>
      </p:sp>
      <p:sp>
        <p:nvSpPr>
          <p:cNvPr id="3" name="Content Placeholder 2">
            <a:extLst>
              <a:ext uri="{FF2B5EF4-FFF2-40B4-BE49-F238E27FC236}">
                <a16:creationId xmlns:a16="http://schemas.microsoft.com/office/drawing/2014/main" id="{2BD38490-F7AD-4FF8-85B7-4A9C6A53A85F}"/>
              </a:ext>
            </a:extLst>
          </p:cNvPr>
          <p:cNvSpPr>
            <a:spLocks noGrp="1"/>
          </p:cNvSpPr>
          <p:nvPr>
            <p:ph idx="1"/>
          </p:nvPr>
        </p:nvSpPr>
        <p:spPr/>
        <p:txBody>
          <a:bodyPr/>
          <a:lstStyle/>
          <a:p>
            <a:pPr>
              <a:spcBef>
                <a:spcPts val="1800"/>
              </a:spcBef>
            </a:pPr>
            <a:r>
              <a:rPr lang="en-IN" dirty="0"/>
              <a:t>Distribution channels</a:t>
            </a:r>
          </a:p>
          <a:p>
            <a:pPr>
              <a:spcBef>
                <a:spcPts val="1800"/>
              </a:spcBef>
            </a:pPr>
            <a:r>
              <a:rPr lang="en-IN" dirty="0"/>
              <a:t>Omnichannel strategy</a:t>
            </a:r>
          </a:p>
          <a:p>
            <a:pPr>
              <a:spcBef>
                <a:spcPts val="1800"/>
              </a:spcBef>
            </a:pPr>
            <a:r>
              <a:rPr lang="en-IN" dirty="0"/>
              <a:t>Sales force</a:t>
            </a:r>
          </a:p>
        </p:txBody>
      </p:sp>
    </p:spTree>
    <p:extLst>
      <p:ext uri="{BB962C8B-B14F-4D97-AF65-F5344CB8AC3E}">
        <p14:creationId xmlns:p14="http://schemas.microsoft.com/office/powerpoint/2010/main" val="3639042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Strategy Framework</a:t>
            </a:r>
          </a:p>
        </p:txBody>
      </p:sp>
      <p:grpSp>
        <p:nvGrpSpPr>
          <p:cNvPr id="61" name="Group 60" descr="Marketing Strategy Framework concept map. A company identifies market opportunities by engaging the customer and considering competition. Through segmentation, targeting, and positioning, it develops strategies pertaining to product development, price, promotion, and place." title="Marketing Strategy Framework"/>
          <p:cNvGrpSpPr/>
          <p:nvPr/>
        </p:nvGrpSpPr>
        <p:grpSpPr>
          <a:xfrm>
            <a:off x="114300" y="1822768"/>
            <a:ext cx="8915401" cy="4349432"/>
            <a:chOff x="76199" y="1822768"/>
            <a:chExt cx="8915401" cy="4349432"/>
          </a:xfrm>
        </p:grpSpPr>
        <p:sp>
          <p:nvSpPr>
            <p:cNvPr id="62" name="Text Box 3">
              <a:extLst>
                <a:ext uri="{FF2B5EF4-FFF2-40B4-BE49-F238E27FC236}">
                  <a16:creationId xmlns:a16="http://schemas.microsoft.com/office/drawing/2014/main" id="{1D9860A3-7DE4-4C75-BD44-1CE9306BF184}"/>
                </a:ext>
              </a:extLst>
            </p:cNvPr>
            <p:cNvSpPr txBox="1">
              <a:spLocks noChangeArrowheads="1"/>
            </p:cNvSpPr>
            <p:nvPr/>
          </p:nvSpPr>
          <p:spPr bwMode="auto">
            <a:xfrm>
              <a:off x="76200" y="1885016"/>
              <a:ext cx="2055495" cy="667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t">
              <a:noAutofit/>
            </a:bodyPr>
            <a:lstStyle/>
            <a:p>
              <a:pPr eaLnBrk="1" hangingPunct="1"/>
              <a:r>
                <a:rPr lang="en-US" altLang="en-US" b="1" dirty="0"/>
                <a:t>Identify market</a:t>
              </a:r>
            </a:p>
            <a:p>
              <a:pPr eaLnBrk="1" hangingPunct="1"/>
              <a:r>
                <a:rPr lang="en-US" altLang="en-US" b="1" dirty="0"/>
                <a:t>opportunities</a:t>
              </a:r>
            </a:p>
          </p:txBody>
        </p:sp>
        <p:sp>
          <p:nvSpPr>
            <p:cNvPr id="63" name="Text Box 4">
              <a:extLst>
                <a:ext uri="{FF2B5EF4-FFF2-40B4-BE49-F238E27FC236}">
                  <a16:creationId xmlns:a16="http://schemas.microsoft.com/office/drawing/2014/main" id="{6479AD93-F460-4E39-8ABF-B1FF69FE4709}"/>
                </a:ext>
              </a:extLst>
            </p:cNvPr>
            <p:cNvSpPr txBox="1">
              <a:spLocks noChangeArrowheads="1"/>
            </p:cNvSpPr>
            <p:nvPr/>
          </p:nvSpPr>
          <p:spPr bwMode="auto">
            <a:xfrm>
              <a:off x="76199" y="4114800"/>
              <a:ext cx="2055496" cy="143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oAutofit/>
            </a:bodyPr>
            <a:lstStyle/>
            <a:p>
              <a:pPr eaLnBrk="1" hangingPunct="1"/>
              <a:r>
                <a:rPr lang="en-US" altLang="en-US" b="1" dirty="0"/>
                <a:t>Develop</a:t>
              </a:r>
              <a:br>
                <a:rPr lang="en-US" altLang="en-US" b="1" dirty="0"/>
              </a:br>
              <a:r>
                <a:rPr lang="en-US" altLang="en-US" b="1" dirty="0"/>
                <a:t>strategy and marketing programs to win</a:t>
              </a:r>
            </a:p>
          </p:txBody>
        </p:sp>
        <p:grpSp>
          <p:nvGrpSpPr>
            <p:cNvPr id="64" name="Group 63"/>
            <p:cNvGrpSpPr/>
            <p:nvPr/>
          </p:nvGrpSpPr>
          <p:grpSpPr>
            <a:xfrm>
              <a:off x="1905000" y="1822768"/>
              <a:ext cx="7086600" cy="4349432"/>
              <a:chOff x="1828800" y="1822768"/>
              <a:chExt cx="7086600" cy="4349432"/>
            </a:xfrm>
          </p:grpSpPr>
          <p:grpSp>
            <p:nvGrpSpPr>
              <p:cNvPr id="65" name="Group 64">
                <a:extLst>
                  <a:ext uri="{FF2B5EF4-FFF2-40B4-BE49-F238E27FC236}">
                    <a16:creationId xmlns:a16="http://schemas.microsoft.com/office/drawing/2014/main" id="{76D039AE-95F7-4F25-9ED7-50882ED7B1AB}"/>
                  </a:ext>
                </a:extLst>
              </p:cNvPr>
              <p:cNvGrpSpPr/>
              <p:nvPr/>
            </p:nvGrpSpPr>
            <p:grpSpPr>
              <a:xfrm>
                <a:off x="2101453" y="3670739"/>
                <a:ext cx="6541294" cy="670953"/>
                <a:chOff x="2032000" y="3688677"/>
                <a:chExt cx="6541294" cy="670953"/>
              </a:xfrm>
              <a:solidFill>
                <a:schemeClr val="accent2">
                  <a:lumMod val="40000"/>
                  <a:lumOff val="60000"/>
                </a:schemeClr>
              </a:solidFill>
            </p:grpSpPr>
            <p:sp>
              <p:nvSpPr>
                <p:cNvPr id="82" name="Oval 81">
                  <a:extLst>
                    <a:ext uri="{FF2B5EF4-FFF2-40B4-BE49-F238E27FC236}">
                      <a16:creationId xmlns:a16="http://schemas.microsoft.com/office/drawing/2014/main" id="{763AC0E8-BE64-4082-803A-28341698F3DE}"/>
                    </a:ext>
                  </a:extLst>
                </p:cNvPr>
                <p:cNvSpPr/>
                <p:nvPr/>
              </p:nvSpPr>
              <p:spPr>
                <a:xfrm>
                  <a:off x="2032000"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tx1"/>
                      </a:solidFill>
                    </a:rPr>
                    <a:t>Segmentation</a:t>
                  </a:r>
                </a:p>
              </p:txBody>
            </p:sp>
            <p:sp>
              <p:nvSpPr>
                <p:cNvPr id="83" name="Oval 82">
                  <a:extLst>
                    <a:ext uri="{FF2B5EF4-FFF2-40B4-BE49-F238E27FC236}">
                      <a16:creationId xmlns:a16="http://schemas.microsoft.com/office/drawing/2014/main" id="{494BC32B-AF07-4DC0-A8FE-DFF9EA20D72A}"/>
                    </a:ext>
                  </a:extLst>
                </p:cNvPr>
                <p:cNvSpPr/>
                <p:nvPr/>
              </p:nvSpPr>
              <p:spPr>
                <a:xfrm>
                  <a:off x="4283472"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tx1"/>
                      </a:solidFill>
                    </a:rPr>
                    <a:t>Targeting</a:t>
                  </a:r>
                </a:p>
              </p:txBody>
            </p:sp>
            <p:sp>
              <p:nvSpPr>
                <p:cNvPr id="84" name="Oval 83">
                  <a:extLst>
                    <a:ext uri="{FF2B5EF4-FFF2-40B4-BE49-F238E27FC236}">
                      <a16:creationId xmlns:a16="http://schemas.microsoft.com/office/drawing/2014/main" id="{E4F3F97B-FBCE-4579-BF88-D68B8BBDA50C}"/>
                    </a:ext>
                  </a:extLst>
                </p:cNvPr>
                <p:cNvSpPr/>
                <p:nvPr/>
              </p:nvSpPr>
              <p:spPr>
                <a:xfrm>
                  <a:off x="6534944" y="3688677"/>
                  <a:ext cx="2038350" cy="67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tx1"/>
                      </a:solidFill>
                    </a:rPr>
                    <a:t>Positioning</a:t>
                  </a:r>
                </a:p>
              </p:txBody>
            </p:sp>
          </p:grpSp>
          <p:grpSp>
            <p:nvGrpSpPr>
              <p:cNvPr id="66" name="Group 65"/>
              <p:cNvGrpSpPr/>
              <p:nvPr/>
            </p:nvGrpSpPr>
            <p:grpSpPr>
              <a:xfrm>
                <a:off x="2207895" y="1822768"/>
                <a:ext cx="6328410" cy="792163"/>
                <a:chOff x="2463884" y="1822768"/>
                <a:chExt cx="6328410" cy="792163"/>
              </a:xfrm>
            </p:grpSpPr>
            <p:sp>
              <p:nvSpPr>
                <p:cNvPr id="77" name="Rectangle 76">
                  <a:extLst>
                    <a:ext uri="{FF2B5EF4-FFF2-40B4-BE49-F238E27FC236}">
                      <a16:creationId xmlns:a16="http://schemas.microsoft.com/office/drawing/2014/main" id="{C9D4D447-EDFD-4915-B2D1-9A09DE930586}"/>
                    </a:ext>
                  </a:extLst>
                </p:cNvPr>
                <p:cNvSpPr/>
                <p:nvPr/>
              </p:nvSpPr>
              <p:spPr>
                <a:xfrm>
                  <a:off x="2463884" y="1822768"/>
                  <a:ext cx="171831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Customer</a:t>
                  </a:r>
                </a:p>
              </p:txBody>
            </p:sp>
            <p:sp>
              <p:nvSpPr>
                <p:cNvPr id="78" name="Rectangle 77">
                  <a:extLst>
                    <a:ext uri="{FF2B5EF4-FFF2-40B4-BE49-F238E27FC236}">
                      <a16:creationId xmlns:a16="http://schemas.microsoft.com/office/drawing/2014/main" id="{340DD1AC-5863-4CBB-B1FC-4F9F27D42789}"/>
                    </a:ext>
                  </a:extLst>
                </p:cNvPr>
                <p:cNvSpPr/>
                <p:nvPr/>
              </p:nvSpPr>
              <p:spPr>
                <a:xfrm>
                  <a:off x="4824815" y="1822768"/>
                  <a:ext cx="160655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Company</a:t>
                  </a:r>
                  <a:endParaRPr lang="en-US" altLang="en-US" b="1" dirty="0">
                    <a:solidFill>
                      <a:schemeClr val="bg1"/>
                    </a:solidFill>
                  </a:endParaRPr>
                </a:p>
              </p:txBody>
            </p:sp>
            <p:sp>
              <p:nvSpPr>
                <p:cNvPr id="79" name="Rectangle 78">
                  <a:extLst>
                    <a:ext uri="{FF2B5EF4-FFF2-40B4-BE49-F238E27FC236}">
                      <a16:creationId xmlns:a16="http://schemas.microsoft.com/office/drawing/2014/main" id="{6D7F2BDB-6895-4CD9-A6BF-BE34680126BF}"/>
                    </a:ext>
                  </a:extLst>
                </p:cNvPr>
                <p:cNvSpPr/>
                <p:nvPr/>
              </p:nvSpPr>
              <p:spPr>
                <a:xfrm>
                  <a:off x="7073984" y="1822768"/>
                  <a:ext cx="1718310" cy="7921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600" b="1" dirty="0">
                      <a:solidFill>
                        <a:schemeClr val="bg1"/>
                      </a:solidFill>
                    </a:rPr>
                    <a:t>Competition</a:t>
                  </a:r>
                  <a:endParaRPr lang="en-US" altLang="en-US" b="1" dirty="0">
                    <a:solidFill>
                      <a:schemeClr val="bg1"/>
                    </a:solidFill>
                  </a:endParaRPr>
                </a:p>
              </p:txBody>
            </p:sp>
            <p:sp>
              <p:nvSpPr>
                <p:cNvPr id="80" name="Arrow: Left-Right 38">
                  <a:extLst>
                    <a:ext uri="{FF2B5EF4-FFF2-40B4-BE49-F238E27FC236}">
                      <a16:creationId xmlns:a16="http://schemas.microsoft.com/office/drawing/2014/main" id="{06F9427B-D60A-420A-96AB-3B8C9CD80DDD}"/>
                    </a:ext>
                  </a:extLst>
                </p:cNvPr>
                <p:cNvSpPr/>
                <p:nvPr/>
              </p:nvSpPr>
              <p:spPr>
                <a:xfrm>
                  <a:off x="4217566" y="2057400"/>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1" name="Arrow: Left-Right 39">
                  <a:extLst>
                    <a:ext uri="{FF2B5EF4-FFF2-40B4-BE49-F238E27FC236}">
                      <a16:creationId xmlns:a16="http://schemas.microsoft.com/office/drawing/2014/main" id="{323DE9E3-7E1C-4878-ABB9-F0A05D8AF0D6}"/>
                    </a:ext>
                  </a:extLst>
                </p:cNvPr>
                <p:cNvSpPr/>
                <p:nvPr/>
              </p:nvSpPr>
              <p:spPr>
                <a:xfrm>
                  <a:off x="6466737" y="2057400"/>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67" name="Arrow: Down 42">
                <a:extLst>
                  <a:ext uri="{FF2B5EF4-FFF2-40B4-BE49-F238E27FC236}">
                    <a16:creationId xmlns:a16="http://schemas.microsoft.com/office/drawing/2014/main" id="{620DBBB7-0808-4431-8BC1-C4A843913735}"/>
                  </a:ext>
                </a:extLst>
              </p:cNvPr>
              <p:cNvSpPr/>
              <p:nvPr/>
            </p:nvSpPr>
            <p:spPr>
              <a:xfrm>
                <a:off x="5110430" y="2807359"/>
                <a:ext cx="523340" cy="670953"/>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8" name="Arrow: Down 43">
                <a:extLst>
                  <a:ext uri="{FF2B5EF4-FFF2-40B4-BE49-F238E27FC236}">
                    <a16:creationId xmlns:a16="http://schemas.microsoft.com/office/drawing/2014/main" id="{EC42268B-3784-4C6E-B57A-BC3B68BBFEFE}"/>
                  </a:ext>
                </a:extLst>
              </p:cNvPr>
              <p:cNvSpPr/>
              <p:nvPr/>
            </p:nvSpPr>
            <p:spPr>
              <a:xfrm>
                <a:off x="5110430" y="4534120"/>
                <a:ext cx="523340" cy="670953"/>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69" name="Group 68"/>
              <p:cNvGrpSpPr/>
              <p:nvPr/>
            </p:nvGrpSpPr>
            <p:grpSpPr>
              <a:xfrm>
                <a:off x="1828800" y="5397500"/>
                <a:ext cx="7086600" cy="774700"/>
                <a:chOff x="2019300" y="5397500"/>
                <a:chExt cx="7086600" cy="774700"/>
              </a:xfrm>
            </p:grpSpPr>
            <p:sp>
              <p:nvSpPr>
                <p:cNvPr id="70" name="Rectangle: Rounded Corners 50">
                  <a:extLst>
                    <a:ext uri="{FF2B5EF4-FFF2-40B4-BE49-F238E27FC236}">
                      <a16:creationId xmlns:a16="http://schemas.microsoft.com/office/drawing/2014/main" id="{35B2C927-D2DA-431E-A6D5-A30596E65F78}"/>
                    </a:ext>
                  </a:extLst>
                </p:cNvPr>
                <p:cNvSpPr/>
                <p:nvPr/>
              </p:nvSpPr>
              <p:spPr>
                <a:xfrm>
                  <a:off x="2019300"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bg1"/>
                      </a:solidFill>
                    </a:rPr>
                    <a:t>Product</a:t>
                  </a:r>
                </a:p>
              </p:txBody>
            </p:sp>
            <p:sp>
              <p:nvSpPr>
                <p:cNvPr id="71" name="Rectangle: Rounded Corners 51">
                  <a:extLst>
                    <a:ext uri="{FF2B5EF4-FFF2-40B4-BE49-F238E27FC236}">
                      <a16:creationId xmlns:a16="http://schemas.microsoft.com/office/drawing/2014/main" id="{82074CE8-9EB7-459C-9424-4B03DF0A30F1}"/>
                    </a:ext>
                  </a:extLst>
                </p:cNvPr>
                <p:cNvSpPr/>
                <p:nvPr/>
              </p:nvSpPr>
              <p:spPr>
                <a:xfrm>
                  <a:off x="3951022"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solidFill>
                        <a:schemeClr val="bg1"/>
                      </a:solidFill>
                    </a:rPr>
                    <a:t>Price</a:t>
                  </a:r>
                </a:p>
              </p:txBody>
            </p:sp>
            <p:sp>
              <p:nvSpPr>
                <p:cNvPr id="72" name="Rectangle: Rounded Corners 52">
                  <a:extLst>
                    <a:ext uri="{FF2B5EF4-FFF2-40B4-BE49-F238E27FC236}">
                      <a16:creationId xmlns:a16="http://schemas.microsoft.com/office/drawing/2014/main" id="{F460DAA5-6294-4E78-A5DF-CF8E8C2D29AF}"/>
                    </a:ext>
                  </a:extLst>
                </p:cNvPr>
                <p:cNvSpPr/>
                <p:nvPr/>
              </p:nvSpPr>
              <p:spPr>
                <a:xfrm>
                  <a:off x="5882745"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t>Promotion</a:t>
                  </a:r>
                </a:p>
              </p:txBody>
            </p:sp>
            <p:sp>
              <p:nvSpPr>
                <p:cNvPr id="73" name="Rectangle: Rounded Corners 53">
                  <a:extLst>
                    <a:ext uri="{FF2B5EF4-FFF2-40B4-BE49-F238E27FC236}">
                      <a16:creationId xmlns:a16="http://schemas.microsoft.com/office/drawing/2014/main" id="{3A1F9FEA-207A-402B-9916-9DD58E02D4D1}"/>
                    </a:ext>
                  </a:extLst>
                </p:cNvPr>
                <p:cNvSpPr/>
                <p:nvPr/>
              </p:nvSpPr>
              <p:spPr>
                <a:xfrm>
                  <a:off x="7814469" y="5397500"/>
                  <a:ext cx="1291431" cy="774700"/>
                </a:xfrm>
                <a:prstGeom prst="roundRect">
                  <a:avLst>
                    <a:gd name="adj" fmla="val 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en-US" sz="1200" b="1" dirty="0"/>
                    <a:t>Place</a:t>
                  </a:r>
                </a:p>
              </p:txBody>
            </p:sp>
            <p:sp>
              <p:nvSpPr>
                <p:cNvPr id="74" name="Arrow: Left-Right 38">
                  <a:extLst>
                    <a:ext uri="{FF2B5EF4-FFF2-40B4-BE49-F238E27FC236}">
                      <a16:creationId xmlns:a16="http://schemas.microsoft.com/office/drawing/2014/main" id="{06F9427B-D60A-420A-96AB-3B8C9CD80DDD}"/>
                    </a:ext>
                  </a:extLst>
                </p:cNvPr>
                <p:cNvSpPr/>
                <p:nvPr/>
              </p:nvSpPr>
              <p:spPr>
                <a:xfrm>
                  <a:off x="3344938"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5" name="Arrow: Left-Right 38">
                  <a:extLst>
                    <a:ext uri="{FF2B5EF4-FFF2-40B4-BE49-F238E27FC236}">
                      <a16:creationId xmlns:a16="http://schemas.microsoft.com/office/drawing/2014/main" id="{06F9427B-D60A-420A-96AB-3B8C9CD80DDD}"/>
                    </a:ext>
                  </a:extLst>
                </p:cNvPr>
                <p:cNvSpPr/>
                <p:nvPr/>
              </p:nvSpPr>
              <p:spPr>
                <a:xfrm>
                  <a:off x="5276660"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6" name="Arrow: Left-Right 38">
                  <a:extLst>
                    <a:ext uri="{FF2B5EF4-FFF2-40B4-BE49-F238E27FC236}">
                      <a16:creationId xmlns:a16="http://schemas.microsoft.com/office/drawing/2014/main" id="{06F9427B-D60A-420A-96AB-3B8C9CD80DDD}"/>
                    </a:ext>
                  </a:extLst>
                </p:cNvPr>
                <p:cNvSpPr/>
                <p:nvPr/>
              </p:nvSpPr>
              <p:spPr>
                <a:xfrm>
                  <a:off x="7208384" y="5613176"/>
                  <a:ext cx="571877" cy="343347"/>
                </a:xfrm>
                <a:prstGeom prst="lef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grpSp>
    </p:spTree>
    <p:extLst>
      <p:ext uri="{BB962C8B-B14F-4D97-AF65-F5344CB8AC3E}">
        <p14:creationId xmlns:p14="http://schemas.microsoft.com/office/powerpoint/2010/main" val="519137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789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9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Customers</a:t>
            </a:r>
          </a:p>
        </p:txBody>
      </p:sp>
      <p:sp>
        <p:nvSpPr>
          <p:cNvPr id="3" name="Subtitle 2">
            <a:extLst>
              <a:ext uri="{FF2B5EF4-FFF2-40B4-BE49-F238E27FC236}">
                <a16:creationId xmlns:a16="http://schemas.microsoft.com/office/drawing/2014/main" id="{B5C4EA5F-A7A3-47A2-9C94-1F501C04E522}"/>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54604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a:t>
            </a:r>
          </a:p>
        </p:txBody>
      </p:sp>
      <p:sp>
        <p:nvSpPr>
          <p:cNvPr id="3" name="Content Placeholder 2"/>
          <p:cNvSpPr>
            <a:spLocks noGrp="1"/>
          </p:cNvSpPr>
          <p:nvPr>
            <p:ph idx="1"/>
          </p:nvPr>
        </p:nvSpPr>
        <p:spPr/>
        <p:txBody>
          <a:bodyPr/>
          <a:lstStyle/>
          <a:p>
            <a:pPr>
              <a:spcBef>
                <a:spcPts val="1800"/>
              </a:spcBef>
            </a:pPr>
            <a:r>
              <a:rPr lang="en-US" dirty="0"/>
              <a:t>Who are your customers?</a:t>
            </a:r>
          </a:p>
          <a:p>
            <a:pPr>
              <a:spcBef>
                <a:spcPts val="1800"/>
              </a:spcBef>
            </a:pPr>
            <a:r>
              <a:rPr lang="en-US" dirty="0"/>
              <a:t>Market size and growth</a:t>
            </a:r>
          </a:p>
          <a:p>
            <a:pPr>
              <a:spcBef>
                <a:spcPts val="1800"/>
              </a:spcBef>
            </a:pPr>
            <a:r>
              <a:rPr lang="en-US" dirty="0"/>
              <a:t>Value to customers</a:t>
            </a:r>
          </a:p>
          <a:p>
            <a:pPr>
              <a:spcBef>
                <a:spcPts val="1800"/>
              </a:spcBef>
            </a:pPr>
            <a:r>
              <a:rPr lang="en-US" dirty="0"/>
              <a:t>Barriers to adoption</a:t>
            </a:r>
          </a:p>
        </p:txBody>
      </p:sp>
    </p:spTree>
    <p:extLst>
      <p:ext uri="{BB962C8B-B14F-4D97-AF65-F5344CB8AC3E}">
        <p14:creationId xmlns:p14="http://schemas.microsoft.com/office/powerpoint/2010/main" val="3420633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137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 Apron’s Market</a:t>
            </a:r>
          </a:p>
        </p:txBody>
      </p:sp>
      <p:pic>
        <p:nvPicPr>
          <p:cNvPr id="7" name="Picture 6" descr="Two circular graphs showing online versus overall sales in the two domains of Blue Apron's market, from a May 2018 Investor Presentation. The first graph shows that, of the 782 billion dollars of annual sales in the United States grocery retail market, 10 billion dollars of it (1.2 percent) is done online. The second graph shows that, of the 543 billion dollars of annual sales in the United States restaurants market, 12 billion dollars of it (2.2 percent) is done online." title="Blue Apron's Market">
            <a:extLst>
              <a:ext uri="{FF2B5EF4-FFF2-40B4-BE49-F238E27FC236}">
                <a16:creationId xmlns:a16="http://schemas.microsoft.com/office/drawing/2014/main" id="{00BC4391-C464-064A-9E98-E528B2877B13}"/>
              </a:ext>
            </a:extLst>
          </p:cNvPr>
          <p:cNvPicPr>
            <a:picLocks noChangeAspect="1"/>
          </p:cNvPicPr>
          <p:nvPr/>
        </p:nvPicPr>
        <p:blipFill rotWithShape="1">
          <a:blip r:embed="rId3">
            <a:extLst>
              <a:ext uri="{28A0092B-C50C-407E-A947-70E740481C1C}">
                <a14:useLocalDpi xmlns:a14="http://schemas.microsoft.com/office/drawing/2010/main" val="0"/>
              </a:ext>
            </a:extLst>
          </a:blip>
          <a:srcRect l="10908" t="1449" r="9907" b="4348"/>
          <a:stretch/>
        </p:blipFill>
        <p:spPr>
          <a:xfrm>
            <a:off x="1562100" y="1524000"/>
            <a:ext cx="6019800" cy="4953000"/>
          </a:xfrm>
          <a:prstGeom prst="rect">
            <a:avLst/>
          </a:prstGeom>
        </p:spPr>
      </p:pic>
      <p:sp>
        <p:nvSpPr>
          <p:cNvPr id="9" name="Rectangle 8">
            <a:extLst>
              <a:ext uri="{FF2B5EF4-FFF2-40B4-BE49-F238E27FC236}">
                <a16:creationId xmlns:a16="http://schemas.microsoft.com/office/drawing/2014/main" id="{6E6F42EB-F890-496F-832B-7645A60EEBF0}"/>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Blue Apron, May 2018 Investor </a:t>
            </a:r>
            <a:r>
              <a:rPr lang="en-US" sz="1000" dirty="0">
                <a:solidFill>
                  <a:srgbClr val="7F7F7F"/>
                </a:solidFill>
              </a:rPr>
              <a:t>Presentation</a:t>
            </a:r>
          </a:p>
        </p:txBody>
      </p:sp>
    </p:spTree>
    <p:extLst>
      <p:ext uri="{BB962C8B-B14F-4D97-AF65-F5344CB8AC3E}">
        <p14:creationId xmlns:p14="http://schemas.microsoft.com/office/powerpoint/2010/main" val="17392167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47"/>
  <p:tag name="MMPROD_UIDATA" val="&lt;database version=&quot;11.0&quot;&gt;&lt;object type=&quot;1&quot; unique_id=&quot;10001&quot;&gt;&lt;object type=&quot;2&quot; unique_id=&quot;46629&quot;&gt;&lt;object type=&quot;3&quot; unique_id=&quot;46630&quot;&gt;&lt;property id=&quot;20148&quot; value=&quot;5&quot;/&gt;&lt;property id=&quot;20300&quot; value=&quot;Slide 1 - &amp;quot;Insert Title Here&amp;quot;&quot;/&gt;&lt;property id=&quot;20307&quot; value=&quot;269&quot;/&gt;&lt;/object&gt;&lt;object type=&quot;3&quot; unique_id=&quot;46631&quot;&gt;&lt;property id=&quot;20148&quot; value=&quot;5&quot;/&gt;&lt;property id=&quot;20300&quot; value=&quot;Slide 2 - &amp;quot;Header&amp;quot;&quot;/&gt;&lt;property id=&quot;20307&quot; value=&quot;266&quot;/&gt;&lt;/object&gt;&lt;object type=&quot;3&quot; unique_id=&quot;46632&quot;&gt;&lt;property id=&quot;20148&quot; value=&quot;5&quot;/&gt;&lt;property id=&quot;20300&quot; value=&quot;Slide 7&quot;/&gt;&lt;property id=&quot;20307&quot; value=&quot;267&quot;/&gt;&lt;/object&gt;&lt;object type=&quot;3&quot; unique_id=&quot;46663&quot;&gt;&lt;property id=&quot;20148&quot; value=&quot;5&quot;/&gt;&lt;property id=&quot;20300&quot; value=&quot;Slide 3&quot;/&gt;&lt;property id=&quot;20307&quot; value=&quot;270&quot;/&gt;&lt;/object&gt;&lt;object type=&quot;3&quot; unique_id=&quot;46664&quot;&gt;&lt;property id=&quot;20148&quot; value=&quot;5&quot;/&gt;&lt;property id=&quot;20300&quot; value=&quot;Slide 4&quot;/&gt;&lt;property id=&quot;20307&quot; value=&quot;271&quot;/&gt;&lt;/object&gt;&lt;object type=&quot;3&quot; unique_id=&quot;46665&quot;&gt;&lt;property id=&quot;20148&quot; value=&quot;5&quot;/&gt;&lt;property id=&quot;20300&quot; value=&quot;Slide 5&quot;/&gt;&lt;property id=&quot;20307&quot; value=&quot;272&quot;/&gt;&lt;/object&gt;&lt;object type=&quot;3&quot; unique_id=&quot;46666&quot;&gt;&lt;property id=&quot;20148&quot; value=&quot;5&quot;/&gt;&lt;property id=&quot;20300&quot; value=&quot;Slide 6&quot;/&gt;&lt;property id=&quot;20307&quot; value=&quot;273&quot;/&gt;&lt;/object&gt;&lt;/object&gt;&lt;object type=&quot;8&quot; unique_id=&quot;46637&quot;&gt;&lt;/object&gt;&lt;/object&gt;&lt;/database&gt;"/>
  <p:tag name="SECTOMILLISECCONVERTED" val="1"/>
</p:tagLst>
</file>

<file path=ppt/theme/theme1.xml><?xml version="1.0" encoding="utf-8"?>
<a:theme xmlns:a="http://schemas.openxmlformats.org/drawingml/2006/main" name="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2524</TotalTime>
  <Words>428</Words>
  <Application>Microsoft Macintosh PowerPoint</Application>
  <PresentationFormat>On-screen Show (4:3)</PresentationFormat>
  <Paragraphs>213</Paragraphs>
  <Slides>57</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57</vt:i4>
      </vt:variant>
    </vt:vector>
  </HeadingPairs>
  <TitlesOfParts>
    <vt:vector size="60" baseType="lpstr">
      <vt:lpstr>Arial</vt:lpstr>
      <vt:lpstr>Calibri</vt:lpstr>
      <vt:lpstr>Body Slides</vt:lpstr>
      <vt:lpstr>Overview of Marketing Strategy</vt:lpstr>
      <vt:lpstr>PowerPoint Presentation</vt:lpstr>
      <vt:lpstr>PowerPoint Presentation</vt:lpstr>
      <vt:lpstr>Marketing Strategy Framework</vt:lpstr>
      <vt:lpstr>PowerPoint Presentation</vt:lpstr>
      <vt:lpstr>Customers</vt:lpstr>
      <vt:lpstr>Customers</vt:lpstr>
      <vt:lpstr>PowerPoint Presentation</vt:lpstr>
      <vt:lpstr>Blue Apron’s Market</vt:lpstr>
      <vt:lpstr>Blue Apron’s Customer Value</vt:lpstr>
      <vt:lpstr>PowerPoint Presentation</vt:lpstr>
      <vt:lpstr>Company</vt:lpstr>
      <vt:lpstr>Company</vt:lpstr>
      <vt:lpstr>PowerPoint Presentation</vt:lpstr>
      <vt:lpstr>Blue Apron</vt:lpstr>
      <vt:lpstr>PowerPoint Presentation</vt:lpstr>
      <vt:lpstr>Competition</vt:lpstr>
      <vt:lpstr>Competition</vt:lpstr>
      <vt:lpstr>PowerPoint Presentation</vt:lpstr>
      <vt:lpstr>Blue Apron Competitors</vt:lpstr>
      <vt:lpstr>PowerPoint Presentation</vt:lpstr>
      <vt:lpstr>Segmentation–Targeting–Positioning (STP)</vt:lpstr>
      <vt:lpstr>Marketing Strategy Framework</vt:lpstr>
      <vt:lpstr>PowerPoint Presentation</vt:lpstr>
      <vt:lpstr>Segmentation</vt:lpstr>
      <vt:lpstr>Segmentation</vt:lpstr>
      <vt:lpstr>PowerPoint Presentation</vt:lpstr>
      <vt:lpstr>Segmenting the Dog Food Market</vt:lpstr>
      <vt:lpstr>PowerPoint Presentation</vt:lpstr>
      <vt:lpstr>Blue Apron’s Customer Profile</vt:lpstr>
      <vt:lpstr>PowerPoint Presentation</vt:lpstr>
      <vt:lpstr>Targeting</vt:lpstr>
      <vt:lpstr>Targeting</vt:lpstr>
      <vt:lpstr>PowerPoint Presentation</vt:lpstr>
      <vt:lpstr>Positioning</vt:lpstr>
      <vt:lpstr>Positioning</vt:lpstr>
      <vt:lpstr>PowerPoint Presentation</vt:lpstr>
      <vt:lpstr>Blue Apron’s Positioning</vt:lpstr>
      <vt:lpstr>Marketing Strategy Framework</vt:lpstr>
      <vt:lpstr>PowerPoint Presentation</vt:lpstr>
      <vt:lpstr>The Four Ps</vt:lpstr>
      <vt:lpstr>Product</vt:lpstr>
      <vt:lpstr>PowerPoint Presentation</vt:lpstr>
      <vt:lpstr>PowerPoint Presentation</vt:lpstr>
      <vt:lpstr>The Four Ps</vt:lpstr>
      <vt:lpstr>Pricing</vt:lpstr>
      <vt:lpstr>Blue Apron’s Pricing Plans</vt:lpstr>
      <vt:lpstr>PowerPoint Presentation</vt:lpstr>
      <vt:lpstr>The Four Ps</vt:lpstr>
      <vt:lpstr>Promotion</vt:lpstr>
      <vt:lpstr>Blue Apron’s Promotional Offer</vt:lpstr>
      <vt:lpstr>PowerPoint Presentation</vt:lpstr>
      <vt:lpstr>The Four Ps</vt:lpstr>
      <vt:lpstr>Place</vt:lpstr>
      <vt:lpstr>Marketing Strategy Framework</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Harvard University</dc:title>
  <dc:subject/>
  <dc:creator>Administrator</dc:creator>
  <cp:keywords/>
  <dc:description/>
  <cp:lastModifiedBy>Jenn Vento</cp:lastModifiedBy>
  <cp:revision>194</cp:revision>
  <dcterms:created xsi:type="dcterms:W3CDTF">2016-03-21T14:12:59Z</dcterms:created>
  <dcterms:modified xsi:type="dcterms:W3CDTF">2020-02-24T20:57:58Z</dcterms:modified>
  <cp:category/>
</cp:coreProperties>
</file>